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290" r:id="rId28"/>
    <p:sldId id="291" r:id="rId29"/>
    <p:sldId id="292" r:id="rId30"/>
    <p:sldId id="293" r:id="rId31"/>
    <p:sldId id="320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64" r:id="rId41"/>
    <p:sldId id="359" r:id="rId42"/>
    <p:sldId id="360" r:id="rId43"/>
    <p:sldId id="361" r:id="rId44"/>
    <p:sldId id="362" r:id="rId45"/>
    <p:sldId id="363" r:id="rId46"/>
    <p:sldId id="321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3" autoAdjust="0"/>
  </p:normalViewPr>
  <p:slideViewPr>
    <p:cSldViewPr>
      <p:cViewPr>
        <p:scale>
          <a:sx n="80" d="100"/>
          <a:sy n="80" d="100"/>
        </p:scale>
        <p:origin x="-308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6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38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0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1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4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1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3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25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3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1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4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6" Type="http://schemas.openxmlformats.org/officeDocument/2006/relationships/image" Target="../media/image1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s://www.google.fr/url?sa=i&amp;rct=j&amp;q=&amp;esrc=s&amp;source=images&amp;cd=&amp;ved=2ahUKEwikgpq-0NrcAhVLPK0KHThFA9UQjRx6BAgBEAU&amp;url=https://fr.wikipedia.org/wiki/Fichier:Minist%C3%A8re_de_la_culture_logo.svg&amp;psig=AOvVaw2ZwBmIKhmgKiO9mRorzpnz&amp;ust=1533720566573819" TargetMode="External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fr/url?sa=i&amp;rct=j&amp;q=&amp;esrc=s&amp;source=images&amp;cd=&amp;cad=rja&amp;uact=8&amp;ved=2ahUKEwiBhYOZ0NrcAhUSC6wKHSGkBbcQjRx6BAgBEAU&amp;url=http://europe-guyane.fr/charte-de-lunion&amp;psig=AOvVaw3tKKCKz5uXx59o_euirdy5&amp;ust=1533720478385516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actus.org/T&amp;T_International_Competition_to_Tactile_Books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dqr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e.claudet@wanadoo.fr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Ldqr@wanadoo.f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080" y="2286000"/>
            <a:ext cx="362332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Philippe </a:t>
            </a:r>
            <a:r>
              <a:rPr lang="fr-FR" altLang="fr-FR" dirty="0" smtClean="0">
                <a:latin typeface="Arial" charset="0"/>
              </a:rPr>
              <a:t>Claudet (</a:t>
            </a:r>
            <a:r>
              <a:rPr lang="fr-FR" altLang="fr-FR" dirty="0" err="1" smtClean="0">
                <a:latin typeface="Arial" charset="0"/>
              </a:rPr>
              <a:t>Founder</a:t>
            </a:r>
            <a:r>
              <a:rPr lang="fr-FR" altLang="fr-FR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altLang="fr-FR" i="1" dirty="0">
                <a:latin typeface="Arial" charset="0"/>
              </a:rPr>
              <a:t>Les Doigts Qui Rêvent  </a:t>
            </a:r>
            <a:r>
              <a:rPr lang="fr-FR" altLang="fr-FR" i="1" dirty="0" smtClean="0">
                <a:latin typeface="Arial" charset="0"/>
              </a:rPr>
              <a:t>                  </a:t>
            </a:r>
            <a:r>
              <a:rPr lang="fr-FR" altLang="fr-FR" dirty="0" smtClean="0">
                <a:latin typeface="Arial" charset="0"/>
              </a:rPr>
              <a:t>11 bis </a:t>
            </a:r>
            <a:r>
              <a:rPr lang="fr-FR" altLang="fr-FR" dirty="0">
                <a:latin typeface="Arial" charset="0"/>
              </a:rPr>
              <a:t>rue </a:t>
            </a:r>
            <a:r>
              <a:rPr lang="fr-FR" altLang="fr-FR" dirty="0" smtClean="0">
                <a:latin typeface="Arial" charset="0"/>
              </a:rPr>
              <a:t>des </a:t>
            </a:r>
            <a:r>
              <a:rPr lang="fr-FR" altLang="fr-FR" dirty="0" err="1">
                <a:latin typeface="Arial" charset="0"/>
              </a:rPr>
              <a:t>Novalles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smtClean="0">
                <a:latin typeface="Arial" charset="0"/>
              </a:rPr>
              <a:t>             21240 Talant (</a:t>
            </a:r>
            <a:r>
              <a:rPr lang="fr-FR" altLang="fr-FR" dirty="0" err="1" smtClean="0">
                <a:latin typeface="Arial" charset="0"/>
              </a:rPr>
              <a:t>suburb</a:t>
            </a:r>
            <a:r>
              <a:rPr lang="fr-FR" altLang="fr-FR" dirty="0" smtClean="0">
                <a:latin typeface="Arial" charset="0"/>
              </a:rPr>
              <a:t> Dijon)</a:t>
            </a:r>
          </a:p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France                                         T</a:t>
            </a:r>
            <a:r>
              <a:rPr lang="fr-FR" altLang="fr-FR" dirty="0">
                <a:latin typeface="Arial" charset="0"/>
              </a:rPr>
              <a:t>: </a:t>
            </a:r>
            <a:r>
              <a:rPr lang="fr-FR" altLang="fr-FR" dirty="0" smtClean="0">
                <a:latin typeface="Arial" charset="0"/>
              </a:rPr>
              <a:t>(0033) 380 </a:t>
            </a:r>
            <a:r>
              <a:rPr lang="fr-FR" altLang="fr-FR" dirty="0">
                <a:latin typeface="Arial" charset="0"/>
              </a:rPr>
              <a:t>59 22 88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p</a:t>
            </a:r>
            <a:r>
              <a:rPr lang="fr-FR" altLang="fr-FR" dirty="0" smtClean="0">
                <a:solidFill>
                  <a:srgbClr val="3333CC"/>
                </a:solidFill>
                <a:latin typeface="Arial" charset="0"/>
              </a:rPr>
              <a:t>hilippe.claudet@wanadoo.fr</a:t>
            </a:r>
            <a:endParaRPr lang="fr-FR" altLang="fr-FR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www.Ldqr.org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www.tactus.org</a:t>
            </a:r>
            <a:endParaRPr lang="fr-FR" altLang="fr-FR" dirty="0">
              <a:latin typeface="Arial" charset="0"/>
            </a:endParaRPr>
          </a:p>
        </p:txBody>
      </p:sp>
      <p:pic>
        <p:nvPicPr>
          <p:cNvPr id="6" name="Picture 5" descr="C:\B-2009\Logos\Calicot Solenne-Fanny Tex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7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6259" name="Picture 3" descr="C:\aaaLDQR\B2006\Conférences\Montage lecture image tactile\n°1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809027375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7283" name="Picture 3" descr="C:\aaaLDQR\B2006\Conférences\Montage lecture image tactile\n°1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078498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8307" name="Picture 3" descr="C:\aaaLDQR\B2006\Conférences\Montage lecture image tactile\n°1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381000"/>
            <a:ext cx="10439400" cy="75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067201144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9331" name="Picture 3" descr="C:\aaaLDQR\B2006\Conférences\Montage lecture image tactile\n°1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042538538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0" y="2971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>
                <a:solidFill>
                  <a:srgbClr val="FFCC00"/>
                </a:solidFill>
                <a:latin typeface="Arial" charset="0"/>
              </a:rPr>
              <a:t>Did you guess what picture it was 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776068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0" y="-4763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iapositive" r:id="rId3" imgW="4572000" imgH="3429000" progId="PowerPoint.Slide.8">
                  <p:embed/>
                </p:oleObj>
              </mc:Choice>
              <mc:Fallback>
                <p:oleObj name="Diapositiv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763"/>
                        <a:ext cx="9144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6477000"/>
            <a:ext cx="687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solidFill>
                  <a:schemeClr val="bg1"/>
                </a:solidFill>
                <a:latin typeface="Arial" charset="0"/>
              </a:rPr>
              <a:t>Eric</a:t>
            </a:r>
            <a:r>
              <a:rPr lang="fr-FR" altLang="fr-FR" sz="1800" dirty="0">
                <a:solidFill>
                  <a:schemeClr val="bg1"/>
                </a:solidFill>
                <a:latin typeface="Arial" charset="0"/>
              </a:rPr>
              <a:t> Carle, </a:t>
            </a:r>
            <a:r>
              <a:rPr lang="fr-FR" altLang="fr-FR" sz="1800" i="1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fr-FR" altLang="fr-FR" i="1" dirty="0" err="1" smtClean="0">
                <a:solidFill>
                  <a:schemeClr val="bg1"/>
                </a:solidFill>
                <a:latin typeface="Arial" charset="0"/>
              </a:rPr>
              <a:t>Hungry</a:t>
            </a:r>
            <a:r>
              <a:rPr lang="fr-FR" altLang="fr-FR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i="1" dirty="0" err="1" smtClean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fr-FR" altLang="fr-FR" sz="1800" i="1" dirty="0" err="1" smtClean="0">
                <a:solidFill>
                  <a:schemeClr val="bg1"/>
                </a:solidFill>
                <a:latin typeface="Arial" charset="0"/>
              </a:rPr>
              <a:t>arterpillar</a:t>
            </a:r>
            <a:r>
              <a:rPr lang="fr-FR" altLang="fr-FR" sz="1800" i="1" dirty="0" smtClean="0">
                <a:solidFill>
                  <a:schemeClr val="bg1"/>
                </a:solidFill>
                <a:latin typeface="Arial" charset="0"/>
              </a:rPr>
              <a:t>, 1969 </a:t>
            </a:r>
            <a:r>
              <a:rPr lang="fr-FR" altLang="fr-FR" sz="18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FR" altLang="fr-FR" sz="1800" dirty="0" err="1" smtClean="0">
                <a:solidFill>
                  <a:schemeClr val="bg1"/>
                </a:solidFill>
                <a:latin typeface="Arial" charset="0"/>
              </a:rPr>
              <a:t>our</a:t>
            </a:r>
            <a:r>
              <a:rPr lang="fr-FR" altLang="fr-FR" sz="1800" dirty="0" smtClean="0">
                <a:solidFill>
                  <a:schemeClr val="bg1"/>
                </a:solidFill>
                <a:latin typeface="Arial" charset="0"/>
              </a:rPr>
              <a:t> tactile adaptation)</a:t>
            </a:r>
            <a:endParaRPr lang="fr-FR" altLang="fr-FR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Braille</a:t>
            </a:r>
            <a:endParaRPr lang="fr-FR" dirty="0"/>
          </a:p>
        </p:txBody>
      </p:sp>
      <p:sp>
        <p:nvSpPr>
          <p:cNvPr id="3" name="Flèche vers le bas 2"/>
          <p:cNvSpPr/>
          <p:nvPr/>
        </p:nvSpPr>
        <p:spPr>
          <a:xfrm>
            <a:off x="907249" y="615834"/>
            <a:ext cx="158418" cy="16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C:\2010\Conférence\Ibby\Photos Ibby\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86600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76200" y="6577013"/>
            <a:ext cx="304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>
                <a:cs typeface="Times New Roman" pitchFamily="18" charset="0"/>
              </a:rPr>
              <a:t>© Bob Marek – </a:t>
            </a:r>
            <a:r>
              <a:rPr lang="fr-FR" altLang="fr-FR" sz="1200" dirty="0" err="1" smtClean="0">
                <a:cs typeface="Times New Roman" pitchFamily="18" charset="0"/>
              </a:rPr>
              <a:t>Poland</a:t>
            </a:r>
            <a:r>
              <a:rPr lang="fr-FR" altLang="fr-FR" sz="1200" dirty="0" smtClean="0">
                <a:cs typeface="Times New Roman" pitchFamily="18" charset="0"/>
              </a:rPr>
              <a:t>. </a:t>
            </a:r>
            <a:r>
              <a:rPr lang="fr-FR" altLang="fr-FR" sz="1200" dirty="0">
                <a:cs typeface="Times New Roman" pitchFamily="18" charset="0"/>
              </a:rPr>
              <a:t>2004</a:t>
            </a:r>
            <a:endParaRPr lang="fr-FR" alt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74134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C:\A-2011\Conférences 2011\CTEBVI USA\Photos CTEBVI\Riviè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36663"/>
            <a:ext cx="48768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76200" y="6577013"/>
            <a:ext cx="304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>
                <a:latin typeface="Arial" charset="0"/>
                <a:cs typeface="Times New Roman" pitchFamily="18" charset="0"/>
              </a:rPr>
              <a:t>© </a:t>
            </a:r>
            <a:r>
              <a:rPr lang="fr-FR" sz="1200" dirty="0"/>
              <a:t>Maria </a:t>
            </a:r>
            <a:r>
              <a:rPr lang="fr-FR" sz="1200" dirty="0" err="1"/>
              <a:t>Lúcia</a:t>
            </a:r>
            <a:r>
              <a:rPr lang="fr-FR" sz="1200" dirty="0"/>
              <a:t> </a:t>
            </a:r>
            <a:r>
              <a:rPr lang="fr-FR" sz="1200" dirty="0" err="1"/>
              <a:t>Batezat</a:t>
            </a:r>
            <a:r>
              <a:rPr lang="fr-FR" sz="1200" dirty="0"/>
              <a:t> Duarte</a:t>
            </a:r>
            <a:r>
              <a:rPr lang="fr-FR" altLang="fr-FR" sz="1200" dirty="0" smtClean="0">
                <a:latin typeface="Arial" charset="0"/>
                <a:cs typeface="Times New Roman" pitchFamily="18" charset="0"/>
              </a:rPr>
              <a:t> </a:t>
            </a:r>
            <a:r>
              <a:rPr lang="fr-FR" altLang="fr-FR" sz="1200" dirty="0">
                <a:latin typeface="+mj-lt"/>
                <a:cs typeface="Times New Roman" pitchFamily="18" charset="0"/>
              </a:rPr>
              <a:t>– </a:t>
            </a:r>
            <a:r>
              <a:rPr lang="fr-FR" altLang="fr-FR" sz="1200" dirty="0" err="1">
                <a:latin typeface="+mj-lt"/>
                <a:cs typeface="Times New Roman" pitchFamily="18" charset="0"/>
              </a:rPr>
              <a:t>Brazil</a:t>
            </a:r>
            <a:r>
              <a:rPr lang="fr-FR" altLang="fr-FR" sz="1200" dirty="0">
                <a:latin typeface="+mj-lt"/>
                <a:cs typeface="Times New Roman" pitchFamily="18" charset="0"/>
              </a:rPr>
              <a:t>. 2004</a:t>
            </a:r>
            <a:endParaRPr lang="fr-FR" altLang="fr-FR" sz="12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6700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C:\2010\Conférence\Ibby\Photos Ibby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1048"/>
            <a:ext cx="3571173" cy="21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5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45914"/>
              </p:ext>
            </p:extLst>
          </p:nvPr>
        </p:nvGraphicFramePr>
        <p:xfrm>
          <a:off x="4860032" y="1390650"/>
          <a:ext cx="4067944" cy="305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iapositive" r:id="rId4" imgW="4572000" imgH="3429000" progId="PowerPoint.Slide.8">
                  <p:embed/>
                </p:oleObj>
              </mc:Choice>
              <mc:Fallback>
                <p:oleObj name="Diapositiv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390650"/>
                        <a:ext cx="4067944" cy="305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41" name="Picture 5" descr="C:\A-2011\Conférences 2011\CTEBVI USA\Photos CTEBVI\Riviè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5052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43212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C:\2010\Conférence\Ibby\Photos Ibby\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3528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4343400" y="1293813"/>
            <a:ext cx="2209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dirty="0" err="1">
                <a:solidFill>
                  <a:srgbClr val="3333CC"/>
                </a:solidFill>
                <a:latin typeface="Arial" charset="0"/>
              </a:rPr>
              <a:t>tactual</a:t>
            </a:r>
            <a:r>
              <a:rPr lang="fr-FR" altLang="fr-FR" sz="2800" dirty="0">
                <a:solidFill>
                  <a:srgbClr val="3333CC"/>
                </a:solidFill>
                <a:latin typeface="Arial" charset="0"/>
              </a:rPr>
              <a:t> analogies </a:t>
            </a:r>
            <a:r>
              <a:rPr lang="fr-FR" altLang="fr-FR" sz="2800" dirty="0" err="1">
                <a:solidFill>
                  <a:srgbClr val="3333CC"/>
                </a:solidFill>
                <a:latin typeface="Arial" charset="0"/>
              </a:rPr>
              <a:t>with</a:t>
            </a:r>
            <a:r>
              <a:rPr lang="fr-FR" altLang="fr-FR" sz="28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fr-FR" altLang="fr-FR" sz="2800" dirty="0" err="1">
                <a:solidFill>
                  <a:srgbClr val="3333CC"/>
                </a:solidFill>
                <a:latin typeface="Arial" charset="0"/>
              </a:rPr>
              <a:t>what</a:t>
            </a:r>
            <a:r>
              <a:rPr lang="fr-FR" altLang="fr-FR" sz="2800" dirty="0">
                <a:solidFill>
                  <a:srgbClr val="3333CC"/>
                </a:solidFill>
                <a:latin typeface="Arial" charset="0"/>
              </a:rPr>
              <a:t>…</a:t>
            </a:r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auto">
          <a:xfrm>
            <a:off x="4267200" y="2971800"/>
            <a:ext cx="25146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6248400" y="1828800"/>
            <a:ext cx="1600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9600" dirty="0">
                <a:solidFill>
                  <a:srgbClr val="3333CC"/>
                </a:solidFill>
                <a:latin typeface="Arial" charset="0"/>
              </a:rPr>
              <a:t>?</a:t>
            </a:r>
          </a:p>
        </p:txBody>
      </p:sp>
      <p:pic>
        <p:nvPicPr>
          <p:cNvPr id="301062" name="Picture 6" descr="C:\A-2011\Conférences 2011\CTEBVI USA\Photos CTEBVI\Riviè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5052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4343400" y="3960813"/>
            <a:ext cx="2362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dirty="0" err="1">
                <a:solidFill>
                  <a:srgbClr val="3333CC"/>
                </a:solidFill>
                <a:latin typeface="Arial" charset="0"/>
              </a:rPr>
              <a:t>tactual</a:t>
            </a:r>
            <a:r>
              <a:rPr lang="fr-FR" altLang="fr-FR" sz="2800" dirty="0">
                <a:solidFill>
                  <a:srgbClr val="3333CC"/>
                </a:solidFill>
                <a:latin typeface="Arial" charset="0"/>
              </a:rPr>
              <a:t> analogies </a:t>
            </a:r>
            <a:r>
              <a:rPr lang="fr-FR" altLang="fr-FR" sz="2800" dirty="0" err="1">
                <a:solidFill>
                  <a:srgbClr val="3333CC"/>
                </a:solidFill>
                <a:latin typeface="Arial" charset="0"/>
              </a:rPr>
              <a:t>with</a:t>
            </a:r>
            <a:r>
              <a:rPr lang="fr-FR" altLang="fr-FR" sz="28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fr-FR" altLang="fr-FR" sz="2800" dirty="0" err="1">
                <a:solidFill>
                  <a:srgbClr val="3333CC"/>
                </a:solidFill>
                <a:latin typeface="Arial" charset="0"/>
              </a:rPr>
              <a:t>what</a:t>
            </a:r>
            <a:r>
              <a:rPr lang="fr-FR" altLang="fr-FR" sz="2800" dirty="0">
                <a:solidFill>
                  <a:srgbClr val="3333CC"/>
                </a:solidFill>
                <a:latin typeface="Arial" charset="0"/>
              </a:rPr>
              <a:t>…</a:t>
            </a:r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>
            <a:off x="4343400" y="5562600"/>
            <a:ext cx="24384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6248400" y="4387850"/>
            <a:ext cx="1600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9600" dirty="0">
                <a:solidFill>
                  <a:srgbClr val="3333CC"/>
                </a:solidFill>
                <a:latin typeface="Arial" charset="0"/>
              </a:rPr>
              <a:t>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97067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/>
      <p:bldP spid="301060" grpId="0" animBg="1"/>
      <p:bldP spid="301061" grpId="0"/>
      <p:bldP spid="301063" grpId="0"/>
      <p:bldP spid="301064" grpId="0" animBg="1"/>
      <p:bldP spid="301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0" y="28336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>
                <a:solidFill>
                  <a:srgbClr val="FFFF00"/>
                </a:solidFill>
                <a:latin typeface="Arial" charset="0"/>
              </a:rPr>
              <a:t>What is to « </a:t>
            </a:r>
            <a:r>
              <a:rPr lang="fr-FR" altLang="fr-FR" sz="2800" i="1">
                <a:solidFill>
                  <a:srgbClr val="FFFF00"/>
                </a:solidFill>
                <a:latin typeface="Arial" charset="0"/>
              </a:rPr>
              <a:t>read</a:t>
            </a:r>
            <a:r>
              <a:rPr lang="fr-FR" altLang="fr-FR" sz="2800">
                <a:solidFill>
                  <a:srgbClr val="FFFF00"/>
                </a:solidFill>
                <a:latin typeface="Arial" charset="0"/>
              </a:rPr>
              <a:t> » a picture « </a:t>
            </a:r>
            <a:r>
              <a:rPr lang="fr-FR" altLang="fr-FR" sz="2800" i="1">
                <a:solidFill>
                  <a:srgbClr val="FFFF00"/>
                </a:solidFill>
                <a:latin typeface="Arial" charset="0"/>
              </a:rPr>
              <a:t>tactually</a:t>
            </a:r>
            <a:r>
              <a:rPr lang="fr-FR" altLang="fr-FR" sz="2800">
                <a:solidFill>
                  <a:srgbClr val="FFFF00"/>
                </a:solidFill>
                <a:latin typeface="Arial" charset="0"/>
              </a:rPr>
              <a:t> »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3398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924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“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Why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everybody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is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saying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that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Tom </a:t>
            </a:r>
            <a:r>
              <a:rPr lang="fr-FR" altLang="fr-FR" sz="6000" i="1" u="sng" baseline="30000" dirty="0">
                <a:solidFill>
                  <a:srgbClr val="FF9900"/>
                </a:solidFill>
                <a:latin typeface="Arial" charset="0"/>
              </a:rPr>
              <a:t>looks </a:t>
            </a:r>
            <a:r>
              <a:rPr lang="fr-FR" altLang="fr-FR" sz="6000" i="1" u="sng" baseline="30000" dirty="0" err="1">
                <a:solidFill>
                  <a:srgbClr val="FF9900"/>
                </a:solidFill>
                <a:latin typeface="Arial" charset="0"/>
              </a:rPr>
              <a:t>like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Grand-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Father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since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Tom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is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all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sweet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and warm </a:t>
            </a:r>
          </a:p>
          <a:p>
            <a:pPr algn="ctr">
              <a:lnSpc>
                <a:spcPct val="150000"/>
              </a:lnSpc>
            </a:pP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and Grand-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Father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is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prickly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     and all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stiff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? ”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483768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FF00"/>
                </a:solidFill>
              </a:rPr>
              <a:t>resemblance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283286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239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“ How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can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you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u="sng" baseline="30000" dirty="0" err="1">
                <a:solidFill>
                  <a:srgbClr val="FF9900"/>
                </a:solidFill>
                <a:latin typeface="Arial" charset="0"/>
              </a:rPr>
              <a:t>see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a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big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tree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across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a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small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fr-FR" altLang="fr-FR" sz="6000" i="1" baseline="30000" dirty="0" err="1">
                <a:solidFill>
                  <a:srgbClr val="FF9900"/>
                </a:solidFill>
                <a:latin typeface="Arial" charset="0"/>
              </a:rPr>
              <a:t>window</a:t>
            </a:r>
            <a:r>
              <a:rPr lang="fr-FR" altLang="fr-FR" sz="6000" i="1" baseline="30000" dirty="0">
                <a:solidFill>
                  <a:srgbClr val="FF9900"/>
                </a:solidFill>
                <a:latin typeface="Arial" charset="0"/>
              </a:rPr>
              <a:t> ? ”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83768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perspective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001303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000" i="1">
                <a:solidFill>
                  <a:srgbClr val="FF9900"/>
                </a:solidFill>
                <a:latin typeface="Arial" charset="0"/>
              </a:rPr>
              <a:t>« I can </a:t>
            </a:r>
            <a:r>
              <a:rPr lang="fr-FR" altLang="fr-FR" sz="4000" i="1" u="sng">
                <a:solidFill>
                  <a:srgbClr val="FF9900"/>
                </a:solidFill>
                <a:latin typeface="Arial" charset="0"/>
              </a:rPr>
              <a:t>hear</a:t>
            </a:r>
            <a:r>
              <a:rPr lang="fr-FR" altLang="fr-FR" sz="4000" i="1">
                <a:solidFill>
                  <a:srgbClr val="FF9900"/>
                </a:solidFill>
                <a:latin typeface="Arial" charset="0"/>
              </a:rPr>
              <a:t> I lost my way, </a:t>
            </a:r>
          </a:p>
          <a:p>
            <a:pPr algn="ctr">
              <a:spcBef>
                <a:spcPct val="50000"/>
              </a:spcBef>
            </a:pPr>
            <a:r>
              <a:rPr lang="fr-FR" altLang="fr-FR" sz="4000" i="1">
                <a:solidFill>
                  <a:srgbClr val="FF9900"/>
                </a:solidFill>
                <a:latin typeface="Arial" charset="0"/>
              </a:rPr>
              <a:t>  but I don’t know where I am !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83768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m</a:t>
            </a:r>
            <a:r>
              <a:rPr lang="fr-FR" dirty="0" smtClean="0">
                <a:solidFill>
                  <a:srgbClr val="FFFF00"/>
                </a:solidFill>
              </a:rPr>
              <a:t>ulti-sensorial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52003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C:\2010\Conférence\Ibby\Photos Ibby\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3528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1" name="Picture 3" descr="C:\A-2011\Conférences 2011\CTEBVI USA\Photos CTEBVI\Riviè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5052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4419600" y="17526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>
                <a:latin typeface="+mj-lt"/>
              </a:rPr>
              <a:t>… </a:t>
            </a:r>
            <a:r>
              <a:rPr lang="fr-FR" altLang="fr-FR" b="1" dirty="0" err="1" smtClean="0">
                <a:latin typeface="+mj-lt"/>
              </a:rPr>
              <a:t>this</a:t>
            </a:r>
            <a:r>
              <a:rPr lang="fr-FR" altLang="fr-FR" b="1" dirty="0" smtClean="0">
                <a:latin typeface="+mj-lt"/>
              </a:rPr>
              <a:t> </a:t>
            </a:r>
            <a:r>
              <a:rPr lang="fr-FR" altLang="fr-FR" b="1" dirty="0" err="1">
                <a:latin typeface="+mj-lt"/>
              </a:rPr>
              <a:t>is</a:t>
            </a:r>
            <a:r>
              <a:rPr lang="fr-FR" altLang="fr-FR" b="1" dirty="0">
                <a:latin typeface="+mj-lt"/>
              </a:rPr>
              <a:t> a bus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0" y="5562600"/>
            <a:ext cx="434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 smtClean="0"/>
              <a:t>and </a:t>
            </a:r>
            <a:r>
              <a:rPr lang="fr-FR" altLang="fr-FR" b="1" dirty="0" err="1" smtClean="0"/>
              <a:t>this</a:t>
            </a:r>
            <a:r>
              <a:rPr lang="fr-FR" altLang="fr-FR" b="1" dirty="0" smtClean="0"/>
              <a:t> </a:t>
            </a:r>
            <a:r>
              <a:rPr lang="fr-FR" altLang="fr-FR" b="1" dirty="0" err="1"/>
              <a:t>is</a:t>
            </a:r>
            <a:r>
              <a:rPr lang="fr-FR" altLang="fr-FR" b="1" dirty="0"/>
              <a:t> a teenager in a river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05587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/>
      <p:bldP spid="3092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C:\2010\Conférence\Ibby\Photos Ibby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81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4800600" y="1295400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iapositive" r:id="rId4" imgW="4572000" imgH="3429000" progId="PowerPoint.Slide.8">
                  <p:embed/>
                </p:oleObj>
              </mc:Choice>
              <mc:Fallback>
                <p:oleObj name="Diapositiv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40386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5348808" y="5334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 err="1" smtClean="0">
                <a:latin typeface="Arial" charset="0"/>
              </a:rPr>
              <a:t>Ibby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Athens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4800600" y="457199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dirty="0" err="1">
                <a:latin typeface="Arial" charset="0"/>
              </a:rPr>
              <a:t>Sighted</a:t>
            </a:r>
            <a:r>
              <a:rPr lang="fr-FR" altLang="fr-FR" sz="2800" dirty="0">
                <a:latin typeface="Arial" charset="0"/>
              </a:rPr>
              <a:t> world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dirty="0">
                <a:latin typeface="Arial" charset="0"/>
              </a:rPr>
              <a:t>Blind world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82260"/>
            <a:ext cx="3151632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/>
      <p:bldP spid="311305" grpId="0"/>
      <p:bldP spid="3113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230" y="2677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/>
              <a:t>The Country Down the </a:t>
            </a:r>
            <a:r>
              <a:rPr lang="fr-FR" sz="3600" i="1" dirty="0" err="1" smtClean="0"/>
              <a:t>Sea</a:t>
            </a:r>
            <a:endParaRPr lang="fr-FR" sz="3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23718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78"/>
            <a:ext cx="7344816" cy="684904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17001" y="4320804"/>
            <a:ext cx="216024" cy="196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31257" y="49084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Réunion </a:t>
            </a:r>
            <a:r>
              <a:rPr lang="fr-FR" dirty="0" err="1" smtClean="0"/>
              <a:t>island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24328" y="6525344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48923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464" y="213320"/>
            <a:ext cx="7415808" cy="49438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4965793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5172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</a:t>
            </a:r>
            <a:r>
              <a:rPr lang="fr-FR" dirty="0" err="1" smtClean="0"/>
              <a:t>ctopus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59850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Parrot </a:t>
            </a:r>
            <a:r>
              <a:rPr lang="fr-FR" dirty="0" err="1" smtClean="0"/>
              <a:t>fish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92907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832" y="1143000"/>
            <a:ext cx="6858000" cy="4572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</a:t>
            </a:r>
            <a:r>
              <a:rPr lang="fr-FR" dirty="0" err="1" smtClean="0"/>
              <a:t>obster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98606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63246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>
                <a:latin typeface="Arial" charset="0"/>
              </a:rPr>
              <a:t>This is a tactile picture </a:t>
            </a:r>
            <a:r>
              <a:rPr lang="fr-FR" altLang="fr-FR" sz="2800" b="1" i="1">
                <a:solidFill>
                  <a:srgbClr val="FF3300"/>
                </a:solidFill>
                <a:latin typeface="Arial" charset="0"/>
              </a:rPr>
              <a:t>seen</a:t>
            </a:r>
            <a:r>
              <a:rPr lang="fr-FR" altLang="fr-FR" sz="2800" b="1" i="1">
                <a:latin typeface="Arial" charset="0"/>
              </a:rPr>
              <a:t> </a:t>
            </a:r>
            <a:r>
              <a:rPr lang="fr-FR" altLang="fr-FR" sz="2800">
                <a:latin typeface="Arial" charset="0"/>
              </a:rPr>
              <a:t>by a blind child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11239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615" y="1088738"/>
            <a:ext cx="6912769" cy="46085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2924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</a:t>
            </a:r>
            <a:r>
              <a:rPr lang="fr-FR" dirty="0" err="1" smtClean="0"/>
              <a:t>urtle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17322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31952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FF9900"/>
                </a:solidFill>
              </a:rPr>
              <a:t>accessible for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1800" y="5486400"/>
            <a:ext cx="36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33CC33"/>
                </a:solidFill>
              </a:rPr>
              <a:t>Partner of ICEVI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 err="1">
                <a:solidFill>
                  <a:srgbClr val="FF9900"/>
                </a:solidFill>
              </a:rPr>
              <a:t>Typhlo</a:t>
            </a:r>
            <a:r>
              <a:rPr lang="fr-FR" altLang="fr-FR" sz="2400" dirty="0">
                <a:solidFill>
                  <a:srgbClr val="FF9900"/>
                </a:solidFill>
              </a:rPr>
              <a:t> &amp; </a:t>
            </a:r>
            <a:r>
              <a:rPr lang="fr-FR" altLang="fr-FR" sz="2400" dirty="0" err="1">
                <a:solidFill>
                  <a:srgbClr val="FF9900"/>
                </a:solidFill>
              </a:rPr>
              <a:t>Tactus</a:t>
            </a:r>
            <a:r>
              <a:rPr lang="fr-FR" altLang="fr-FR" sz="2400" dirty="0">
                <a:solidFill>
                  <a:srgbClr val="FF9900"/>
                </a:solidFill>
              </a:rPr>
              <a:t>                                                                                           the first and unique international </a:t>
            </a:r>
            <a:r>
              <a:rPr lang="fr-FR" altLang="fr-FR" sz="2400" dirty="0" err="1">
                <a:solidFill>
                  <a:srgbClr val="FF9900"/>
                </a:solidFill>
              </a:rPr>
              <a:t>competition</a:t>
            </a:r>
            <a:r>
              <a:rPr lang="fr-FR" altLang="fr-FR" sz="2400" dirty="0">
                <a:solidFill>
                  <a:srgbClr val="FF9900"/>
                </a:solidFill>
              </a:rPr>
              <a:t>                                                                  for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i="1" dirty="0">
                <a:solidFill>
                  <a:srgbClr val="FFFF00"/>
                </a:solidFill>
              </a:rPr>
              <a:t>tactile </a:t>
            </a:r>
            <a:r>
              <a:rPr lang="fr-FR" altLang="fr-FR" sz="2400" i="1" dirty="0" err="1">
                <a:solidFill>
                  <a:srgbClr val="FFFF00"/>
                </a:solidFill>
              </a:rPr>
              <a:t>illustrated</a:t>
            </a:r>
            <a:r>
              <a:rPr lang="fr-FR" altLang="fr-FR" sz="2400" i="1" dirty="0">
                <a:solidFill>
                  <a:srgbClr val="FFFF00"/>
                </a:solidFill>
              </a:rPr>
              <a:t> books</a:t>
            </a:r>
            <a:r>
              <a:rPr lang="fr-FR" altLang="fr-FR" sz="2400" dirty="0"/>
              <a:t>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71800" y="3429000"/>
            <a:ext cx="36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i="1" dirty="0" err="1">
                <a:solidFill>
                  <a:srgbClr val="FFFF00"/>
                </a:solidFill>
              </a:rPr>
              <a:t>visually</a:t>
            </a:r>
            <a:r>
              <a:rPr lang="fr-FR" altLang="fr-FR" sz="2400" i="1" dirty="0">
                <a:solidFill>
                  <a:srgbClr val="FFFF00"/>
                </a:solidFill>
              </a:rPr>
              <a:t> </a:t>
            </a:r>
            <a:r>
              <a:rPr lang="fr-FR" altLang="fr-FR" sz="2400" i="1" dirty="0" err="1">
                <a:solidFill>
                  <a:srgbClr val="FFFF00"/>
                </a:solidFill>
              </a:rPr>
              <a:t>impaired</a:t>
            </a:r>
            <a:r>
              <a:rPr lang="fr-FR" altLang="fr-FR" sz="2400" i="1" dirty="0">
                <a:solidFill>
                  <a:srgbClr val="FFFF00"/>
                </a:solidFill>
              </a:rPr>
              <a:t> </a:t>
            </a:r>
            <a:r>
              <a:rPr lang="fr-FR" altLang="fr-FR" sz="2400" i="1" dirty="0" err="1">
                <a:solidFill>
                  <a:srgbClr val="FFFF00"/>
                </a:solidFill>
              </a:rPr>
              <a:t>children</a:t>
            </a:r>
            <a:endParaRPr lang="fr-FR" altLang="fr-FR" sz="2400" i="1" dirty="0">
              <a:solidFill>
                <a:srgbClr val="FFFF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03848" y="4648200"/>
            <a:ext cx="280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 err="1">
                <a:solidFill>
                  <a:srgbClr val="FF9900"/>
                </a:solidFill>
              </a:rPr>
              <a:t>Since</a:t>
            </a:r>
            <a:r>
              <a:rPr lang="fr-FR" altLang="fr-FR" sz="2400" dirty="0">
                <a:solidFill>
                  <a:srgbClr val="FF9900"/>
                </a:solidFill>
              </a:rPr>
              <a:t> 1999 !!</a:t>
            </a:r>
          </a:p>
        </p:txBody>
      </p:sp>
      <p:pic>
        <p:nvPicPr>
          <p:cNvPr id="46082" name="Picture 2" descr="Résultats de recherche d'images pour « logo Europ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68107"/>
            <a:ext cx="1875290" cy="12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ésultats de recherche d'images pour « logo Ministère de la Culture »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2117725"/>
            <a:ext cx="3581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Résultats de recherche d'images pour « logo Ministère de la Culture »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965325"/>
            <a:ext cx="3581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1" y="3573016"/>
            <a:ext cx="1350264" cy="1667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8" y="2636912"/>
            <a:ext cx="1353687" cy="78077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</a:t>
            </a:r>
            <a:r>
              <a:rPr lang="fr-FR" sz="1000" dirty="0">
                <a:solidFill>
                  <a:schemeClr val="bg1"/>
                </a:solidFill>
              </a:rPr>
              <a:t>Ph. 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8709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25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5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/>
      <p:bldP spid="13" grpId="0" autoUpdateAnimBg="0"/>
      <p:bldP spid="14" grpId="0" autoUpdateAnimBg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590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Bonjour !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581400" y="3429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Ciao !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1600" y="4343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6600"/>
                </a:solidFill>
              </a:rPr>
              <a:t>Hello !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962400" y="121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00"/>
                </a:solidFill>
              </a:rPr>
              <a:t>Hallo 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66800" y="4648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</a:rPr>
              <a:t>Hola !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629400" y="3048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00"/>
                </a:solidFill>
              </a:rPr>
              <a:t>Olà !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438400" y="6172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Hej !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Hei !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324600" y="5638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fr-FR" sz="2400">
                <a:solidFill>
                  <a:srgbClr val="FF9900"/>
                </a:solidFill>
              </a:rPr>
              <a:t>Γεια σας</a:t>
            </a:r>
            <a:r>
              <a:rPr lang="fr-FR" altLang="fr-FR" sz="2400">
                <a:solidFill>
                  <a:srgbClr val="FF9900"/>
                </a:solidFill>
              </a:rPr>
              <a:t> !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9342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fr-FR" sz="2400">
                <a:solidFill>
                  <a:srgbClr val="3399FF"/>
                </a:solidFill>
                <a:cs typeface="Times New Roman" pitchFamily="18" charset="0"/>
              </a:rPr>
              <a:t>שלום</a:t>
            </a:r>
            <a:r>
              <a:rPr lang="fr-FR" altLang="fr-FR" sz="2400">
                <a:solidFill>
                  <a:srgbClr val="3399FF"/>
                </a:solidFill>
                <a:cs typeface="Times New Roman" pitchFamily="18" charset="0"/>
              </a:rPr>
              <a:t> !</a:t>
            </a:r>
            <a:endParaRPr lang="fr-FR" altLang="fr-FR" sz="2400">
              <a:solidFill>
                <a:srgbClr val="3399FF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2004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x-none" altLang="fr-FR" sz="2400">
                <a:solidFill>
                  <a:srgbClr val="0066CC"/>
                </a:solidFill>
                <a:cs typeface="Times New Roman" pitchFamily="18" charset="0"/>
              </a:rPr>
              <a:t>صباح الخير</a:t>
            </a:r>
            <a:endParaRPr lang="fr-FR" altLang="fr-FR" sz="2400">
              <a:solidFill>
                <a:srgbClr val="0066CC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5474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fr-FR" sz="240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u="sng"/>
              <a:t>Administration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/>
              <a:t>Organizer</a:t>
            </a:r>
            <a:r>
              <a:rPr lang="fr-FR" altLang="fr-FR" sz="2400"/>
              <a:t> : </a:t>
            </a:r>
            <a:r>
              <a:rPr lang="fr-FR" altLang="fr-FR" sz="2400" b="1"/>
              <a:t>Les Doigts Qui Rêvent</a:t>
            </a:r>
            <a:r>
              <a:rPr lang="fr-FR" altLang="fr-FR" sz="2400"/>
              <a:t>             </a:t>
            </a:r>
            <a:r>
              <a:rPr lang="fr-FR" altLang="fr-FR" sz="1800"/>
              <a:t>(</a:t>
            </a:r>
            <a:r>
              <a:rPr lang="fr-FR" altLang="fr-FR" sz="1800">
                <a:solidFill>
                  <a:schemeClr val="bg1"/>
                </a:solidFill>
              </a:rPr>
              <a:t>France</a:t>
            </a:r>
            <a:r>
              <a:rPr lang="fr-FR" altLang="fr-FR" sz="1800"/>
              <a:t>)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/>
              <a:t>Members</a:t>
            </a:r>
            <a:r>
              <a:rPr lang="fr-FR" altLang="fr-FR" sz="2400"/>
              <a:t> : Œuvre Nationale des Aveugles   </a:t>
            </a:r>
            <a:r>
              <a:rPr lang="fr-FR" altLang="fr-FR" sz="1800"/>
              <a:t>(</a:t>
            </a:r>
            <a:r>
              <a:rPr lang="fr-FR" altLang="fr-FR" sz="1800">
                <a:solidFill>
                  <a:schemeClr val="bg1"/>
                </a:solidFill>
              </a:rPr>
              <a:t>Belgium, since 2000</a:t>
            </a:r>
            <a:r>
              <a:rPr lang="fr-FR" altLang="fr-FR" sz="1800"/>
              <a:t>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6200" y="3048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                 Celia Library for the v. impaired (</a:t>
            </a:r>
            <a:r>
              <a:rPr lang="fr-FR" altLang="fr-FR" sz="1800">
                <a:solidFill>
                  <a:schemeClr val="bg1"/>
                </a:solidFill>
              </a:rPr>
              <a:t>Finland, since 2001</a:t>
            </a:r>
            <a:r>
              <a:rPr lang="fr-FR" altLang="fr-FR" sz="2400"/>
              <a:t>)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6200" y="2514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                 ClearVision                                  (</a:t>
            </a:r>
            <a:r>
              <a:rPr lang="fr-FR" altLang="fr-FR" sz="1800">
                <a:solidFill>
                  <a:schemeClr val="bg1"/>
                </a:solidFill>
              </a:rPr>
              <a:t>United Kingdom, since 2000</a:t>
            </a:r>
            <a:r>
              <a:rPr lang="fr-FR" altLang="fr-FR" sz="2400"/>
              <a:t>)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64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                 Hungry Fingers                             (</a:t>
            </a:r>
            <a:r>
              <a:rPr lang="fr-FR" altLang="fr-FR" sz="1800">
                <a:solidFill>
                  <a:schemeClr val="bg1"/>
                </a:solidFill>
              </a:rPr>
              <a:t>Poland, since 2005</a:t>
            </a:r>
            <a:r>
              <a:rPr lang="fr-FR" altLang="fr-FR" sz="2400"/>
              <a:t>)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6200" y="411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                 Visio                                             (</a:t>
            </a:r>
            <a:r>
              <a:rPr lang="fr-FR" altLang="fr-FR" sz="1800">
                <a:solidFill>
                  <a:schemeClr val="bg1"/>
                </a:solidFill>
              </a:rPr>
              <a:t>Netherlands, since 2005</a:t>
            </a:r>
            <a:r>
              <a:rPr lang="fr-FR" altLang="fr-FR" sz="2400"/>
              <a:t>)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6200" y="3581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                 Federazione Pro Ciechi                (</a:t>
            </a:r>
            <a:r>
              <a:rPr lang="fr-FR" altLang="fr-FR" sz="1800">
                <a:solidFill>
                  <a:schemeClr val="bg1"/>
                </a:solidFill>
              </a:rPr>
              <a:t>Italy, since 2004</a:t>
            </a:r>
            <a:r>
              <a:rPr lang="fr-FR" altLang="fr-FR" sz="2400"/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6200" y="1981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                 Hollman Foundation                    (</a:t>
            </a:r>
            <a:r>
              <a:rPr lang="fr-FR" altLang="fr-FR" sz="1800">
                <a:solidFill>
                  <a:schemeClr val="bg1"/>
                </a:solidFill>
              </a:rPr>
              <a:t>Italy, ince 2000</a:t>
            </a:r>
            <a:r>
              <a:rPr lang="fr-FR" altLang="fr-FR" sz="2400"/>
              <a:t>)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3500" y="5118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/>
              <a:t>                  </a:t>
            </a:r>
            <a:r>
              <a:rPr lang="fr-FR" altLang="fr-FR" sz="2400" dirty="0" err="1"/>
              <a:t>Stredisco</a:t>
            </a:r>
            <a:r>
              <a:rPr lang="fr-FR" altLang="fr-FR" sz="2400" dirty="0"/>
              <a:t> Pané </a:t>
            </a:r>
            <a:r>
              <a:rPr lang="fr-FR" altLang="fr-FR" sz="2400" dirty="0" err="1"/>
              <a:t>Recé</a:t>
            </a:r>
            <a:r>
              <a:rPr lang="fr-FR" altLang="fr-FR" sz="2400" dirty="0"/>
              <a:t>                      (</a:t>
            </a:r>
            <a:r>
              <a:rPr lang="fr-FR" altLang="fr-FR" sz="1800" dirty="0" err="1">
                <a:solidFill>
                  <a:schemeClr val="bg1"/>
                </a:solidFill>
              </a:rPr>
              <a:t>Czech</a:t>
            </a:r>
            <a:r>
              <a:rPr lang="fr-FR" altLang="fr-FR" sz="1800" dirty="0">
                <a:solidFill>
                  <a:schemeClr val="bg1"/>
                </a:solidFill>
              </a:rPr>
              <a:t> Rep, </a:t>
            </a:r>
            <a:r>
              <a:rPr lang="fr-FR" altLang="fr-FR" sz="1800" dirty="0" err="1">
                <a:solidFill>
                  <a:schemeClr val="bg1"/>
                </a:solidFill>
              </a:rPr>
              <a:t>since</a:t>
            </a:r>
            <a:r>
              <a:rPr lang="fr-FR" altLang="fr-FR" sz="1800" dirty="0">
                <a:solidFill>
                  <a:schemeClr val="bg1"/>
                </a:solidFill>
              </a:rPr>
              <a:t> 2005</a:t>
            </a:r>
            <a:r>
              <a:rPr lang="fr-FR" altLang="fr-FR" sz="2400" dirty="0"/>
              <a:t>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9532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u="sng"/>
              <a:t>Our aim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1890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>
                <a:solidFill>
                  <a:srgbClr val="000000"/>
                </a:solidFill>
                <a:cs typeface="Arial" charset="0"/>
              </a:rPr>
              <a:t>	The Typhlo &amp; Tactus </a:t>
            </a:r>
            <a:r>
              <a:rPr lang="en-GB" altLang="fr-FR" sz="2300">
                <a:cs typeface="Arial" charset="0"/>
              </a:rPr>
              <a:t>(T&amp;T)</a:t>
            </a:r>
            <a:r>
              <a:rPr lang="en-GB" altLang="fr-FR" sz="2300">
                <a:solidFill>
                  <a:srgbClr val="000000"/>
                </a:solidFill>
                <a:cs typeface="Arial" charset="0"/>
              </a:rPr>
              <a:t> organisation </a:t>
            </a:r>
            <a:r>
              <a:rPr lang="en-GB" altLang="fr-FR" sz="2300">
                <a:cs typeface="Arial" charset="0"/>
              </a:rPr>
              <a:t>has existed</a:t>
            </a:r>
            <a:r>
              <a:rPr lang="en-GB" altLang="fr-FR" sz="2300">
                <a:solidFill>
                  <a:srgbClr val="000000"/>
                </a:solidFill>
                <a:cs typeface="Arial" charset="0"/>
              </a:rPr>
              <a:t> since 1999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>
                <a:solidFill>
                  <a:srgbClr val="000000"/>
                </a:solidFill>
                <a:cs typeface="Arial" charset="0"/>
              </a:rPr>
              <a:t>to </a:t>
            </a:r>
            <a:r>
              <a:rPr lang="en-GB" altLang="fr-FR" sz="2300">
                <a:cs typeface="Arial" charset="0"/>
              </a:rPr>
              <a:t>improve the quality and quantity of tactile illustrated books available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>
                <a:cs typeface="Arial" charset="0"/>
              </a:rPr>
              <a:t>to young </a:t>
            </a:r>
            <a:r>
              <a:rPr lang="en-GB" altLang="fr-FR" sz="2300">
                <a:solidFill>
                  <a:srgbClr val="000000"/>
                </a:solidFill>
                <a:cs typeface="Arial" charset="0"/>
              </a:rPr>
              <a:t>blind and partially sighted children with the aim of access to reading.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>
                <a:solidFill>
                  <a:srgbClr val="000000"/>
                </a:solidFill>
                <a:cs typeface="Arial" charset="0"/>
              </a:rPr>
              <a:t>	</a:t>
            </a:r>
            <a:r>
              <a:rPr lang="en-GB" altLang="fr-FR" sz="2300">
                <a:cs typeface="Arial" charset="0"/>
              </a:rPr>
              <a:t>Participants share their ideas, knowledge and expertise, and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>
                <a:cs typeface="Arial" charset="0"/>
              </a:rPr>
              <a:t>collaborate on production of simple story books with multi-sensory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>
                <a:cs typeface="Arial" charset="0"/>
              </a:rPr>
              <a:t>illustrations which are fully accessible by touch.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4000">
                <a:cs typeface="Times New Roman" pitchFamily="18" charset="0"/>
              </a:rPr>
              <a:t>(</a:t>
            </a:r>
            <a:r>
              <a:rPr lang="en-GB" altLang="fr-FR" sz="4000">
                <a:solidFill>
                  <a:schemeClr val="accent2"/>
                </a:solidFill>
                <a:cs typeface="Times New Roman" pitchFamily="18" charset="0"/>
              </a:rPr>
              <a:t>www.tactus.org</a:t>
            </a:r>
            <a:r>
              <a:rPr lang="en-GB" altLang="fr-FR" sz="400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4000"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899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67600" y="6643688"/>
            <a:ext cx="167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800">
                <a:cs typeface="Times New Roman" pitchFamily="18" charset="0"/>
              </a:rPr>
              <a:t>© Les Doigts Qui Rêvent 2011</a:t>
            </a:r>
            <a:endParaRPr lang="fr-FR" altLang="fr-FR" sz="8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2400" b="1" u="sng">
                <a:latin typeface="Arial" charset="0"/>
                <a:cs typeface="Arial" charset="0"/>
              </a:rPr>
              <a:t>Typhlo &amp; Tactus Seeks Worldwide Contacts</a:t>
            </a:r>
            <a:r>
              <a:rPr lang="fr-FR" altLang="fr-FR" sz="2400" b="1" u="sng"/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 dirty="0">
                <a:latin typeface="Arial" charset="0"/>
                <a:cs typeface="Arial" charset="0"/>
              </a:rPr>
              <a:t>	</a:t>
            </a:r>
            <a:r>
              <a:rPr lang="en-GB" altLang="fr-FR" sz="2300" dirty="0">
                <a:cs typeface="Arial" charset="0"/>
              </a:rPr>
              <a:t>The T&amp;T group is now seeking appropriate organisations worldwide willing to act as the national contact. This will involve promoting the competition, receiving all the entries from their country, carrying out a pre-selection involving blind children and adults, and sending the five best books to the T&amp;T competition organisers.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300" dirty="0">
                <a:cs typeface="Arial" charset="0"/>
              </a:rPr>
              <a:t>	The most appropriate organisation to fulfil this role is likely to be a library for the blind or an organisation already involved in tactile book production, promotion or use.  Each country will have just one national contact organisation, which will enter into a written agreement with </a:t>
            </a:r>
            <a:r>
              <a:rPr lang="en-GB" altLang="fr-FR" sz="2300" dirty="0" err="1">
                <a:cs typeface="Arial" charset="0"/>
              </a:rPr>
              <a:t>Typhlo</a:t>
            </a:r>
            <a:r>
              <a:rPr lang="en-GB" altLang="fr-FR" sz="2300" dirty="0">
                <a:cs typeface="Arial" charset="0"/>
              </a:rPr>
              <a:t> &amp; </a:t>
            </a:r>
            <a:r>
              <a:rPr lang="en-GB" altLang="fr-FR" sz="2300" dirty="0" err="1">
                <a:cs typeface="Arial" charset="0"/>
              </a:rPr>
              <a:t>Tactus</a:t>
            </a:r>
            <a:r>
              <a:rPr lang="en-GB" altLang="fr-FR" sz="2300" dirty="0">
                <a:cs typeface="Arial" charset="0"/>
              </a:rPr>
              <a:t>.</a:t>
            </a:r>
            <a:r>
              <a:rPr lang="fr-FR" altLang="fr-FR" sz="2300" dirty="0"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300" dirty="0">
                <a:cs typeface="Arial" charset="0"/>
              </a:rPr>
              <a:t>	</a:t>
            </a:r>
            <a:r>
              <a:rPr lang="en-GB" altLang="fr-FR" sz="2300" dirty="0">
                <a:cs typeface="Arial" charset="0"/>
              </a:rPr>
              <a:t>For more information on the activities of the </a:t>
            </a:r>
            <a:r>
              <a:rPr lang="en-GB" altLang="fr-FR" sz="2300" dirty="0" err="1">
                <a:cs typeface="Arial" charset="0"/>
              </a:rPr>
              <a:t>Typhlo</a:t>
            </a:r>
            <a:r>
              <a:rPr lang="en-GB" altLang="fr-FR" sz="2300" dirty="0">
                <a:cs typeface="Arial" charset="0"/>
              </a:rPr>
              <a:t> &amp; </a:t>
            </a:r>
            <a:r>
              <a:rPr lang="en-GB" altLang="fr-FR" sz="2300" dirty="0" err="1">
                <a:cs typeface="Arial" charset="0"/>
              </a:rPr>
              <a:t>Tactus</a:t>
            </a:r>
            <a:r>
              <a:rPr lang="en-GB" altLang="fr-FR" sz="2300" dirty="0">
                <a:cs typeface="Arial" charset="0"/>
              </a:rPr>
              <a:t> group and the next competition please contact Philippe Claudet (in French or English) at                                                                          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2300" b="1" dirty="0">
                <a:solidFill>
                  <a:schemeClr val="accent2"/>
                </a:solidFill>
                <a:cs typeface="Arial" charset="0"/>
              </a:rPr>
              <a:t>philippe.claudet@wanadoo.fr   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2300" b="1" dirty="0">
                <a:solidFill>
                  <a:schemeClr val="accent2"/>
                </a:solidFill>
                <a:cs typeface="Arial" charset="0"/>
              </a:rPr>
              <a:t>www.Ldqr.org</a:t>
            </a:r>
            <a:endParaRPr lang="fr-FR" altLang="fr-FR" sz="23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8344" y="6643688"/>
            <a:ext cx="1475656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8206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086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/>
              <a:t>Typhlo &amp; Tactus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5100" y="41021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00" y="4114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50419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/>
              <a:t>4</a:t>
            </a:r>
            <a:r>
              <a:rPr lang="fr-FR" altLang="fr-FR" sz="2400"/>
              <a:t> countries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286000" y="5029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>
                <a:solidFill>
                  <a:srgbClr val="FFFF00"/>
                </a:solidFill>
              </a:rPr>
              <a:t>………………………………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819400" y="4114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2005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486400" y="5054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/>
              <a:t>worldwide</a:t>
            </a:r>
            <a:endParaRPr lang="fr-FR" altLang="fr-FR" sz="2400"/>
          </a:p>
        </p:txBody>
      </p:sp>
      <p:pic>
        <p:nvPicPr>
          <p:cNvPr id="20" name="Picture 18" descr="C:\Users\Admin\Desktop\Presentation T&amp;T\Carte-Europe-T&amp;T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:\Users\Admin\Desktop\Presentation T&amp;T\Carte-Europe-T&amp;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C:\Users\Admin\Desktop\Presentation T&amp;T\monde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3219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6546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33600" y="2514600"/>
            <a:ext cx="2133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i="1" u="sng" baseline="30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i="1" u="sng" baseline="30000">
                <a:solidFill>
                  <a:schemeClr val="bg1"/>
                </a:solidFill>
              </a:rPr>
              <a:t>Working Gpe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Spain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Ireland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Lithuania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Estonia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New Zealand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aseline="30000">
              <a:solidFill>
                <a:schemeClr val="bg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38200" y="16764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>
                <a:solidFill>
                  <a:schemeClr val="bg1"/>
                </a:solidFill>
              </a:rPr>
              <a:t>24 countries concerned</a:t>
            </a:r>
            <a:endParaRPr lang="en-GB" altLang="fr-FR" sz="2400">
              <a:solidFill>
                <a:schemeClr val="bg1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114800" y="2697163"/>
            <a:ext cx="23622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u="sng">
                <a:solidFill>
                  <a:schemeClr val="bg1"/>
                </a:solidFill>
              </a:rPr>
              <a:t>Workshops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        Lithuania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Estonia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Romania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Slovenia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r-FR" sz="2400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r-FR" sz="2400" i="1" u="sng">
              <a:solidFill>
                <a:srgbClr val="FFFF00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477000" y="2743200"/>
            <a:ext cx="266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u="sng">
                <a:solidFill>
                  <a:schemeClr val="bg1"/>
                </a:solidFill>
              </a:rPr>
              <a:t>Intern. Colleagues     </a:t>
            </a:r>
            <a:r>
              <a:rPr lang="fr-FR" altLang="fr-FR" sz="2000">
                <a:solidFill>
                  <a:schemeClr val="bg1"/>
                </a:solidFill>
              </a:rPr>
              <a:t>Australia                  USA                       Japan                      Korea                   Croatia                Quebec                   South Africa</a:t>
            </a:r>
          </a:p>
        </p:txBody>
      </p:sp>
      <p:sp>
        <p:nvSpPr>
          <p:cNvPr id="22541" name="Text Box 13"/>
          <p:cNvSpPr>
            <a:spLocks noGrp="1" noChangeArrowheads="1"/>
          </p:cNvSpPr>
          <p:nvPr>
            <p:ph type="body" idx="4294967295"/>
          </p:nvPr>
        </p:nvSpPr>
        <p:spPr>
          <a:xfrm>
            <a:off x="4067175" y="5105400"/>
            <a:ext cx="2819400" cy="1600200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altLang="fr-FR" sz="2200" i="1" u="sng" smtClean="0">
                <a:solidFill>
                  <a:schemeClr val="bg1"/>
                </a:solidFill>
              </a:rPr>
              <a:t>T</a:t>
            </a:r>
            <a:r>
              <a:rPr lang="en-GB" altLang="fr-FR" sz="2200" i="1" u="sng" smtClean="0">
                <a:solidFill>
                  <a:schemeClr val="bg1"/>
                </a:solidFill>
              </a:rPr>
              <a:t>&amp;T exhibitions</a:t>
            </a:r>
          </a:p>
          <a:p>
            <a:pPr algn="ctr" eaLnBrk="1" hangingPunct="1">
              <a:lnSpc>
                <a:spcPct val="30000"/>
              </a:lnSpc>
              <a:spcBef>
                <a:spcPct val="100000"/>
              </a:spcBef>
              <a:buFontTx/>
              <a:buNone/>
            </a:pPr>
            <a:r>
              <a:rPr lang="en-GB" altLang="fr-FR" baseline="30000" smtClean="0">
                <a:solidFill>
                  <a:schemeClr val="bg1"/>
                </a:solidFill>
              </a:rPr>
              <a:t>Marburg</a:t>
            </a:r>
          </a:p>
          <a:p>
            <a:pPr algn="ctr" eaLnBrk="1" hangingPunct="1">
              <a:lnSpc>
                <a:spcPct val="30000"/>
              </a:lnSpc>
              <a:spcBef>
                <a:spcPct val="100000"/>
              </a:spcBef>
              <a:buFontTx/>
              <a:buNone/>
            </a:pPr>
            <a:r>
              <a:rPr lang="en-GB" altLang="fr-FR" baseline="30000" smtClean="0">
                <a:solidFill>
                  <a:schemeClr val="bg1"/>
                </a:solidFill>
              </a:rPr>
              <a:t>Rome, Venice, Bologna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fr-FR" baseline="30000" smtClean="0">
                <a:solidFill>
                  <a:schemeClr val="bg1"/>
                </a:solidFill>
              </a:rPr>
              <a:t>South Africa</a:t>
            </a:r>
            <a:r>
              <a:rPr lang="fr-FR" altLang="fr-FR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200" smtClean="0"/>
          </a:p>
          <a:p>
            <a:pPr algn="ctr" eaLnBrk="1" hangingPunct="1">
              <a:lnSpc>
                <a:spcPct val="0"/>
              </a:lnSpc>
              <a:spcBef>
                <a:spcPct val="100000"/>
              </a:spcBef>
              <a:buFontTx/>
              <a:buNone/>
            </a:pPr>
            <a:endParaRPr lang="fr-FR" altLang="fr-FR" sz="2200" smtClean="0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514600"/>
            <a:ext cx="2133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i="1" u="sng" baseline="30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i="1" u="sng" baseline="30000">
                <a:solidFill>
                  <a:schemeClr val="bg1"/>
                </a:solidFill>
              </a:rPr>
              <a:t>Members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Belgium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Finland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France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Italy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Netherlands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Poland              </a:t>
            </a:r>
            <a:r>
              <a:rPr lang="en-GB" altLang="fr-FR">
                <a:solidFill>
                  <a:schemeClr val="bg1"/>
                </a:solidFill>
              </a:rPr>
              <a:t> </a:t>
            </a:r>
            <a:r>
              <a:rPr lang="en-GB" altLang="fr-FR" baseline="30000">
                <a:solidFill>
                  <a:schemeClr val="bg1"/>
                </a:solidFill>
              </a:rPr>
              <a:t>U. Kingdom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 Czech Rep.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0866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 err="1"/>
              <a:t>Typhlo</a:t>
            </a:r>
            <a:r>
              <a:rPr lang="fr-FR" altLang="fr-FR" sz="2400" b="1" dirty="0"/>
              <a:t> &amp; </a:t>
            </a:r>
            <a:r>
              <a:rPr lang="fr-FR" altLang="fr-FR" sz="2400" b="1" dirty="0" err="1"/>
              <a:t>Tactus</a:t>
            </a:r>
            <a:r>
              <a:rPr lang="fr-FR" altLang="fr-FR" sz="2400" b="1" dirty="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/>
              <a:t>2000 </a:t>
            </a:r>
            <a:r>
              <a:rPr lang="fr-FR" altLang="fr-FR" sz="2400" dirty="0">
                <a:sym typeface="Wingdings" pitchFamily="2" charset="2"/>
              </a:rPr>
              <a:t>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2017</a:t>
            </a:r>
            <a:endParaRPr lang="fr-FR" altLang="fr-FR" sz="24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0" y="2667000"/>
            <a:ext cx="2133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i="1" u="sng" baseline="30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i="1" u="sng" baseline="30000">
                <a:solidFill>
                  <a:schemeClr val="bg1"/>
                </a:solidFill>
              </a:rPr>
              <a:t>Working Gpe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Spain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Ireland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Lithuania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Estonia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New Zealand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aseline="30000">
              <a:solidFill>
                <a:schemeClr val="bg1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23888" y="1966913"/>
            <a:ext cx="2286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>
              <a:solidFill>
                <a:srgbClr val="FFFF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>
                <a:solidFill>
                  <a:schemeClr val="bg1"/>
                </a:solidFill>
              </a:rPr>
              <a:t>24 countries concerned</a:t>
            </a:r>
            <a:endParaRPr lang="en-GB" altLang="fr-FR" sz="2400">
              <a:solidFill>
                <a:schemeClr val="bg1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67200" y="2849563"/>
            <a:ext cx="23622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u="sng">
                <a:solidFill>
                  <a:schemeClr val="bg1"/>
                </a:solidFill>
              </a:rPr>
              <a:t>Workshops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        Lithuania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Estonia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Romania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>
                <a:solidFill>
                  <a:schemeClr val="bg1"/>
                </a:solidFill>
              </a:rPr>
              <a:t>Slovenia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r-FR" sz="2400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r-FR" sz="2400" i="1" u="sng">
              <a:solidFill>
                <a:srgbClr val="FFFF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29400" y="2895600"/>
            <a:ext cx="266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u="sng">
                <a:solidFill>
                  <a:schemeClr val="bg1"/>
                </a:solidFill>
              </a:rPr>
              <a:t>Intern. Colleagues     </a:t>
            </a:r>
            <a:r>
              <a:rPr lang="fr-FR" altLang="fr-FR" sz="2000">
                <a:solidFill>
                  <a:schemeClr val="bg1"/>
                </a:solidFill>
              </a:rPr>
              <a:t>Australia                  USA                       Japan                      Korea                   Croatia                Quebec                   South Africa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>
          <a:xfrm>
            <a:off x="4219575" y="5257800"/>
            <a:ext cx="2819400" cy="16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altLang="fr-FR" sz="22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fr-FR" sz="22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&amp;T exhibitions</a:t>
            </a:r>
          </a:p>
          <a:p>
            <a:pPr algn="ctr">
              <a:lnSpc>
                <a:spcPct val="30000"/>
              </a:lnSpc>
              <a:spcBef>
                <a:spcPct val="100000"/>
              </a:spcBef>
              <a:buFontTx/>
              <a:buNone/>
            </a:pPr>
            <a:r>
              <a:rPr lang="en-GB" altLang="fr-FR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Marburg</a:t>
            </a:r>
          </a:p>
          <a:p>
            <a:pPr algn="ctr">
              <a:lnSpc>
                <a:spcPct val="30000"/>
              </a:lnSpc>
              <a:spcBef>
                <a:spcPct val="100000"/>
              </a:spcBef>
              <a:buFontTx/>
              <a:buNone/>
            </a:pPr>
            <a:r>
              <a:rPr lang="en-GB" altLang="fr-FR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Rome, Venice, Bologna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fr-FR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Africa</a:t>
            </a:r>
            <a:r>
              <a:rPr lang="fr-FR" altLang="fr-F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200" dirty="0" smtClean="0"/>
          </a:p>
          <a:p>
            <a:pPr algn="ctr">
              <a:lnSpc>
                <a:spcPct val="0"/>
              </a:lnSpc>
              <a:spcBef>
                <a:spcPct val="100000"/>
              </a:spcBef>
              <a:buFontTx/>
              <a:buNone/>
            </a:pPr>
            <a:endParaRPr lang="fr-FR" altLang="fr-FR" sz="2200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400" y="2667000"/>
            <a:ext cx="2133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i="1" u="sng" baseline="30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i="1" u="sng" baseline="30000" dirty="0">
                <a:solidFill>
                  <a:schemeClr val="bg1"/>
                </a:solidFill>
              </a:rPr>
              <a:t>Members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Belgium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Finland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France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Italy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Netherlands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Poland              </a:t>
            </a:r>
            <a:r>
              <a:rPr lang="en-GB" altLang="fr-FR" dirty="0">
                <a:solidFill>
                  <a:schemeClr val="bg1"/>
                </a:solidFill>
              </a:rPr>
              <a:t> </a:t>
            </a:r>
            <a:r>
              <a:rPr lang="en-GB" altLang="fr-FR" baseline="30000" dirty="0">
                <a:solidFill>
                  <a:schemeClr val="bg1"/>
                </a:solidFill>
              </a:rPr>
              <a:t>U. Kingdom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baseline="30000" dirty="0">
                <a:solidFill>
                  <a:schemeClr val="bg1"/>
                </a:solidFill>
              </a:rPr>
              <a:t> Czech Rep.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5058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6" grpId="0" autoUpdateAnimBg="0"/>
      <p:bldP spid="22537" grpId="0" autoUpdateAnimBg="0"/>
      <p:bldP spid="22540" grpId="0" autoUpdateAnimBg="0"/>
      <p:bldP spid="22541" grpId="0" autoUpdateAnimBg="0"/>
      <p:bldP spid="2" grpId="0" autoUpdateAnimBg="0"/>
      <p:bldP spid="12" grpId="0" autoUpdateAnimBg="0"/>
      <p:bldP spid="13" grpId="0" animBg="1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7000" y="228600"/>
            <a:ext cx="4495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/>
              <a:t>The Typhlo &amp; Tactus Guide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i="1"/>
              <a:t>to children’s books with tactile illustrations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00" y="228600"/>
            <a:ext cx="4495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/>
              <a:t>Le Guide Typhlo &amp; Tactus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i="1"/>
              <a:t>de l’album tactile illustré</a:t>
            </a:r>
          </a:p>
        </p:txBody>
      </p:sp>
      <p:pic>
        <p:nvPicPr>
          <p:cNvPr id="13" name="Picture 7" descr="C:\B-2009\Tactus 09\Couv T&amp;T couleur angl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7099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B-2009\Tactus 09\Couv T&amp;T couleur frança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066800"/>
            <a:ext cx="38147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57600" y="2622550"/>
            <a:ext cx="1676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- Size: 16 x 21 cm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- 400 pages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- 22 articles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- 20 countries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-Pictures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59055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 dirty="0">
                <a:solidFill>
                  <a:srgbClr val="FF0000"/>
                </a:solidFill>
              </a:rPr>
              <a:t>The </a:t>
            </a:r>
            <a:r>
              <a:rPr lang="fr-FR" altLang="fr-FR" sz="1800" b="1" i="1" dirty="0" err="1">
                <a:solidFill>
                  <a:srgbClr val="FF0000"/>
                </a:solidFill>
              </a:rPr>
              <a:t>largest</a:t>
            </a:r>
            <a:r>
              <a:rPr lang="fr-FR" altLang="fr-FR" sz="1800" b="1" i="1" dirty="0">
                <a:solidFill>
                  <a:srgbClr val="FF0000"/>
                </a:solidFill>
              </a:rPr>
              <a:t> international panorama about </a:t>
            </a:r>
            <a:r>
              <a:rPr lang="fr-FR" altLang="fr-FR" sz="1800" b="1" i="1" dirty="0" err="1">
                <a:solidFill>
                  <a:srgbClr val="FF0000"/>
                </a:solidFill>
              </a:rPr>
              <a:t>TiB</a:t>
            </a:r>
            <a:r>
              <a:rPr lang="fr-FR" altLang="fr-FR" sz="1800" b="1" i="1" dirty="0">
                <a:solidFill>
                  <a:srgbClr val="FF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FF0000"/>
                </a:solidFill>
              </a:rPr>
              <a:t>ever</a:t>
            </a:r>
            <a:r>
              <a:rPr lang="fr-FR" altLang="fr-FR" sz="1800" b="1" i="1" dirty="0">
                <a:solidFill>
                  <a:srgbClr val="FF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FF0000"/>
                </a:solidFill>
              </a:rPr>
              <a:t>proposed</a:t>
            </a:r>
            <a:r>
              <a:rPr lang="fr-FR" altLang="fr-FR" sz="1800" b="1" i="1" dirty="0">
                <a:solidFill>
                  <a:srgbClr val="FF0000"/>
                </a:solidFill>
              </a:rPr>
              <a:t>                                                       You </a:t>
            </a:r>
            <a:r>
              <a:rPr lang="fr-FR" altLang="fr-FR" sz="1800" b="1" i="1" dirty="0" err="1">
                <a:solidFill>
                  <a:srgbClr val="FF0000"/>
                </a:solidFill>
              </a:rPr>
              <a:t>can</a:t>
            </a:r>
            <a:r>
              <a:rPr lang="fr-FR" altLang="fr-FR" sz="1800" b="1" i="1" dirty="0">
                <a:solidFill>
                  <a:srgbClr val="FF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FF0000"/>
                </a:solidFill>
              </a:rPr>
              <a:t>order</a:t>
            </a:r>
            <a:r>
              <a:rPr lang="fr-FR" altLang="fr-FR" sz="1800" b="1" i="1" dirty="0">
                <a:solidFill>
                  <a:srgbClr val="FF0000"/>
                </a:solidFill>
              </a:rPr>
              <a:t> at </a:t>
            </a:r>
            <a:r>
              <a:rPr lang="fr-FR" altLang="fr-FR" sz="1800" b="1" i="1" dirty="0">
                <a:solidFill>
                  <a:schemeClr val="tx2"/>
                </a:solidFill>
              </a:rPr>
              <a:t>www.tactus.org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1230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6324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This is a tactile picture</a:t>
            </a:r>
            <a:r>
              <a:rPr lang="fr-FR" altLang="fr-FR" sz="2800">
                <a:latin typeface="Arial" charset="0"/>
              </a:rPr>
              <a:t> </a:t>
            </a:r>
            <a:r>
              <a:rPr lang="fr-FR" altLang="fr-FR" sz="2800" b="1" i="1">
                <a:solidFill>
                  <a:srgbClr val="FF3300"/>
                </a:solidFill>
                <a:latin typeface="Arial" charset="0"/>
              </a:rPr>
              <a:t>read</a:t>
            </a:r>
            <a:r>
              <a:rPr lang="fr-FR" altLang="fr-FR" sz="2800" i="1">
                <a:latin typeface="Arial" charset="0"/>
              </a:rPr>
              <a:t>  </a:t>
            </a: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by a blind child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05579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14400" y="304800"/>
            <a:ext cx="70866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 err="1">
                <a:latin typeface="Arial" charset="0"/>
              </a:rPr>
              <a:t>Typhlo</a:t>
            </a:r>
            <a:r>
              <a:rPr lang="fr-FR" altLang="fr-FR" sz="2400" b="1" dirty="0">
                <a:latin typeface="Arial" charset="0"/>
              </a:rPr>
              <a:t> &amp; </a:t>
            </a:r>
            <a:r>
              <a:rPr lang="fr-FR" altLang="fr-FR" sz="2400" b="1" dirty="0" err="1">
                <a:latin typeface="Arial" charset="0"/>
              </a:rPr>
              <a:t>Tactus</a:t>
            </a:r>
            <a:r>
              <a:rPr lang="fr-FR" altLang="fr-FR" sz="2400" b="1" dirty="0">
                <a:latin typeface="Arial" charset="0"/>
              </a:rPr>
              <a:t> </a:t>
            </a:r>
            <a:r>
              <a:rPr lang="fr-FR" altLang="fr-FR" sz="2400" b="1" dirty="0" err="1">
                <a:latin typeface="Arial" charset="0"/>
              </a:rPr>
              <a:t>summary</a:t>
            </a:r>
            <a:endParaRPr lang="fr-FR" altLang="fr-FR" sz="2400" b="1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2000 </a:t>
            </a:r>
            <a:r>
              <a:rPr lang="fr-FR" altLang="fr-FR" sz="2400" dirty="0">
                <a:latin typeface="Arial" charset="0"/>
                <a:sym typeface="Wingdings" pitchFamily="2" charset="2"/>
              </a:rPr>
              <a:t></a:t>
            </a:r>
            <a:r>
              <a:rPr lang="fr-FR" altLang="fr-FR" sz="2400" dirty="0">
                <a:latin typeface="Arial" charset="0"/>
              </a:rPr>
              <a:t> </a:t>
            </a:r>
            <a:r>
              <a:rPr lang="fr-FR" altLang="fr-FR" sz="2400" dirty="0" smtClean="0">
                <a:latin typeface="Arial" charset="0"/>
              </a:rPr>
              <a:t>2017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38200" y="2895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  <a:latin typeface="Arial" charset="0"/>
              </a:rPr>
              <a:t>19 awarded entries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8200" y="3962400"/>
            <a:ext cx="8077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rial" charset="0"/>
              </a:rPr>
              <a:t>7 689  tactile books </a:t>
            </a:r>
            <a:r>
              <a:rPr lang="fr-FR" altLang="fr-FR" dirty="0" err="1">
                <a:solidFill>
                  <a:schemeClr val="bg1"/>
                </a:solidFill>
                <a:latin typeface="Arial" charset="0"/>
              </a:rPr>
              <a:t>produced</a:t>
            </a:r>
            <a:r>
              <a:rPr lang="fr-FR" alt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1800" dirty="0">
                <a:solidFill>
                  <a:schemeClr val="bg1"/>
                </a:solidFill>
                <a:latin typeface="Arial" charset="0"/>
              </a:rPr>
              <a:t>(in 7 </a:t>
            </a:r>
            <a:r>
              <a:rPr lang="fr-FR" altLang="fr-FR" sz="1800" dirty="0" err="1">
                <a:solidFill>
                  <a:schemeClr val="bg1"/>
                </a:solidFill>
                <a:latin typeface="Arial" charset="0"/>
              </a:rPr>
              <a:t>languages</a:t>
            </a:r>
            <a:r>
              <a:rPr lang="fr-FR" altLang="fr-FR" sz="1800" dirty="0" smtClean="0">
                <a:solidFill>
                  <a:schemeClr val="bg1"/>
                </a:solidFill>
                <a:latin typeface="Arial" charset="0"/>
              </a:rPr>
              <a:t>)        and </a:t>
            </a:r>
            <a:r>
              <a:rPr lang="fr-FR" altLang="fr-FR" sz="1800" dirty="0" err="1" smtClean="0">
                <a:solidFill>
                  <a:schemeClr val="bg1"/>
                </a:solidFill>
                <a:latin typeface="Arial" charset="0"/>
              </a:rPr>
              <a:t>distributed</a:t>
            </a:r>
            <a:r>
              <a:rPr lang="fr-FR" altLang="fr-FR" sz="1800" dirty="0" smtClean="0">
                <a:solidFill>
                  <a:schemeClr val="bg1"/>
                </a:solidFill>
                <a:latin typeface="Arial" charset="0"/>
              </a:rPr>
              <a:t> all over Europe at 15,25€</a:t>
            </a:r>
            <a:endParaRPr lang="fr-FR" altLang="fr-FR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38200" y="5373216"/>
            <a:ext cx="708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rial" charset="0"/>
              </a:rPr>
              <a:t>27 800 posters </a:t>
            </a:r>
            <a:r>
              <a:rPr lang="fr-FR" altLang="fr-FR" dirty="0" err="1">
                <a:solidFill>
                  <a:schemeClr val="bg1"/>
                </a:solidFill>
                <a:latin typeface="Arial" charset="0"/>
              </a:rPr>
              <a:t>distributed</a:t>
            </a:r>
            <a:r>
              <a:rPr lang="fr-FR" altLang="fr-FR" dirty="0">
                <a:solidFill>
                  <a:schemeClr val="bg1"/>
                </a:solidFill>
                <a:latin typeface="Arial" charset="0"/>
              </a:rPr>
              <a:t> in Europe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38200" y="18288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  <a:latin typeface="Arial" charset="0"/>
              </a:rPr>
              <a:t>800 entries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7046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00"/>
                </a:solidFill>
              </a:rPr>
              <a:t>Do you create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00"/>
                </a:solidFill>
              </a:rPr>
              <a:t> </a:t>
            </a:r>
            <a:r>
              <a:rPr lang="fr-FR" altLang="fr-FR" sz="2400">
                <a:solidFill>
                  <a:srgbClr val="33CC33"/>
                </a:solidFill>
              </a:rPr>
              <a:t>tactile illustrated books</a:t>
            </a:r>
            <a:r>
              <a:rPr lang="fr-FR" altLang="fr-FR" sz="2400">
                <a:solidFill>
                  <a:srgbClr val="FF99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00"/>
                </a:solidFill>
              </a:rPr>
              <a:t>for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visually impaired children</a:t>
            </a:r>
            <a:r>
              <a:rPr lang="fr-FR" altLang="fr-FR" sz="2400">
                <a:solidFill>
                  <a:srgbClr val="FF9900"/>
                </a:solidFill>
              </a:rPr>
              <a:t>  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1148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FF9900"/>
                </a:solidFill>
              </a:rPr>
              <a:t>Are </a:t>
            </a:r>
            <a:r>
              <a:rPr lang="fr-FR" altLang="fr-FR" sz="2400" dirty="0" err="1">
                <a:solidFill>
                  <a:srgbClr val="FF9900"/>
                </a:solidFill>
              </a:rPr>
              <a:t>you</a:t>
            </a:r>
            <a:r>
              <a:rPr lang="fr-FR" altLang="fr-FR" sz="2400" dirty="0">
                <a:solidFill>
                  <a:srgbClr val="FF9900"/>
                </a:solidFill>
              </a:rPr>
              <a:t> </a:t>
            </a:r>
            <a:r>
              <a:rPr lang="fr-FR" altLang="fr-FR" sz="2400" dirty="0" err="1">
                <a:solidFill>
                  <a:srgbClr val="FFFF00"/>
                </a:solidFill>
              </a:rPr>
              <a:t>teacher</a:t>
            </a:r>
            <a:r>
              <a:rPr lang="fr-FR" altLang="fr-FR" sz="2400" dirty="0">
                <a:solidFill>
                  <a:srgbClr val="FF9900"/>
                </a:solidFill>
              </a:rPr>
              <a:t>, </a:t>
            </a:r>
            <a:r>
              <a:rPr lang="fr-FR" altLang="fr-FR" sz="2400" dirty="0" err="1">
                <a:solidFill>
                  <a:srgbClr val="FF9900"/>
                </a:solidFill>
              </a:rPr>
              <a:t>early</a:t>
            </a:r>
            <a:r>
              <a:rPr lang="fr-FR" altLang="fr-FR" sz="2400" dirty="0">
                <a:solidFill>
                  <a:srgbClr val="FF9900"/>
                </a:solidFill>
              </a:rPr>
              <a:t> </a:t>
            </a:r>
            <a:r>
              <a:rPr lang="fr-FR" altLang="fr-FR" sz="2400" dirty="0" err="1">
                <a:solidFill>
                  <a:srgbClr val="FF9900"/>
                </a:solidFill>
              </a:rPr>
              <a:t>interventionist</a:t>
            </a:r>
            <a:r>
              <a:rPr lang="fr-FR" altLang="fr-FR" sz="2400" dirty="0">
                <a:solidFill>
                  <a:srgbClr val="FF9900"/>
                </a:solidFill>
              </a:rPr>
              <a:t>, </a:t>
            </a:r>
            <a:r>
              <a:rPr lang="fr-FR" altLang="fr-FR" sz="2400" dirty="0" smtClean="0">
                <a:solidFill>
                  <a:srgbClr val="FF9900"/>
                </a:solidFill>
              </a:rPr>
              <a:t>                                                             </a:t>
            </a:r>
            <a:r>
              <a:rPr lang="fr-FR" altLang="fr-FR" sz="2400" dirty="0" smtClean="0">
                <a:solidFill>
                  <a:srgbClr val="3333CC"/>
                </a:solidFill>
              </a:rPr>
              <a:t>parent</a:t>
            </a:r>
            <a:r>
              <a:rPr lang="fr-FR" altLang="fr-FR" sz="2400" dirty="0">
                <a:solidFill>
                  <a:srgbClr val="FF9900"/>
                </a:solidFill>
              </a:rPr>
              <a:t>, </a:t>
            </a:r>
            <a:r>
              <a:rPr lang="fr-FR" altLang="fr-FR" sz="2400" dirty="0" err="1">
                <a:solidFill>
                  <a:srgbClr val="CC3300"/>
                </a:solidFill>
              </a:rPr>
              <a:t>caregiver</a:t>
            </a:r>
            <a:r>
              <a:rPr lang="fr-FR" altLang="fr-FR" sz="2400" dirty="0">
                <a:solidFill>
                  <a:srgbClr val="FF9900"/>
                </a:solidFill>
              </a:rPr>
              <a:t>, </a:t>
            </a:r>
            <a:r>
              <a:rPr lang="fr-FR" altLang="fr-FR" sz="2400" dirty="0" smtClean="0">
                <a:solidFill>
                  <a:srgbClr val="FF9900"/>
                </a:solidFill>
              </a:rPr>
              <a:t> </a:t>
            </a:r>
            <a:r>
              <a:rPr lang="fr-FR" altLang="fr-FR" sz="2400" dirty="0" err="1" smtClean="0">
                <a:solidFill>
                  <a:srgbClr val="7030A0"/>
                </a:solidFill>
              </a:rPr>
              <a:t>librarian</a:t>
            </a:r>
            <a:r>
              <a:rPr lang="fr-FR" altLang="fr-FR" sz="2400" dirty="0" smtClean="0">
                <a:solidFill>
                  <a:srgbClr val="FF9900"/>
                </a:solidFill>
              </a:rPr>
              <a:t>, 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artist</a:t>
            </a:r>
            <a:r>
              <a:rPr lang="fr-FR" altLang="fr-FR" sz="2400" dirty="0" smtClean="0">
                <a:solidFill>
                  <a:srgbClr val="FF9900"/>
                </a:solidFill>
              </a:rPr>
              <a:t> </a:t>
            </a:r>
            <a:r>
              <a:rPr lang="fr-FR" altLang="fr-FR" sz="2400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0635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63491" name="Picture 3" descr="C:\A-2011\Isolated produ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60039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000"/>
              <a:t>       </a:t>
            </a:r>
            <a:r>
              <a:rPr lang="fr-FR" altLang="fr-FR" sz="4000">
                <a:solidFill>
                  <a:srgbClr val="FF0000"/>
                </a:solidFill>
              </a:rPr>
              <a:t>Don’t stay isolated….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62600" y="6021388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000"/>
              <a:t>like him !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223000" y="48387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066111640"/>
      </p:ext>
    </p:extLst>
  </p:cSld>
  <p:clrMapOvr>
    <a:masterClrMapping/>
  </p:clrMapOvr>
  <p:transition xmlns:p14="http://schemas.microsoft.com/office/powerpoint/2010/main" advClick="0" advTm="5000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  <p:bldP spid="63493" grpId="0"/>
      <p:bldP spid="6349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64515" name="Picture 3" descr="C:\A-2011\gentle_gi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6200" y="60039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rgbClr val="FFFF00"/>
                </a:solidFill>
              </a:rPr>
              <a:t> </a:t>
            </a:r>
            <a:r>
              <a:rPr lang="fr-FR" altLang="fr-FR" sz="3000">
                <a:solidFill>
                  <a:srgbClr val="FFFF00"/>
                </a:solidFill>
              </a:rPr>
              <a:t>Join Tactus …. ! Together we are better and stronger !</a:t>
            </a:r>
            <a:r>
              <a:rPr lang="fr-FR" altLang="fr-FR" sz="4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</a:t>
            </a:r>
            <a:r>
              <a:rPr lang="fr-FR" sz="1000" dirty="0" smtClean="0">
                <a:solidFill>
                  <a:schemeClr val="bg1"/>
                </a:solidFill>
              </a:rPr>
              <a:t>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922117465"/>
      </p:ext>
    </p:extLst>
  </p:cSld>
  <p:clrMapOvr>
    <a:masterClrMapping/>
  </p:clrMapOvr>
  <p:transition xmlns:p14="http://schemas.microsoft.com/office/powerpoint/2010/main" advClick="0" advTm="7000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 err="1">
                <a:solidFill>
                  <a:srgbClr val="FFFF00"/>
                </a:solidFill>
              </a:rPr>
              <a:t>Next</a:t>
            </a:r>
            <a:r>
              <a:rPr lang="fr-FR" altLang="fr-FR" sz="2400" dirty="0">
                <a:solidFill>
                  <a:srgbClr val="FFFF00"/>
                </a:solidFill>
              </a:rPr>
              <a:t> </a:t>
            </a:r>
            <a:r>
              <a:rPr lang="fr-FR" altLang="fr-FR" sz="2400" dirty="0" err="1">
                <a:solidFill>
                  <a:srgbClr val="FFFF00"/>
                </a:solidFill>
              </a:rPr>
              <a:t>competition</a:t>
            </a:r>
            <a:r>
              <a:rPr lang="fr-FR" altLang="fr-FR" sz="2400" dirty="0">
                <a:solidFill>
                  <a:srgbClr val="FFFF00"/>
                </a:solidFill>
              </a:rPr>
              <a:t> in </a:t>
            </a:r>
            <a:r>
              <a:rPr lang="fr-FR" altLang="fr-FR" sz="2400" dirty="0" err="1" smtClean="0">
                <a:solidFill>
                  <a:srgbClr val="FFFF00"/>
                </a:solidFill>
              </a:rPr>
              <a:t>October</a:t>
            </a:r>
            <a:r>
              <a:rPr lang="fr-FR" altLang="fr-FR" sz="2400" smtClean="0">
                <a:solidFill>
                  <a:srgbClr val="FFFF00"/>
                </a:solidFill>
              </a:rPr>
              <a:t> 2019 </a:t>
            </a:r>
            <a:r>
              <a:rPr lang="fr-FR" altLang="fr-FR" sz="2400" dirty="0">
                <a:solidFill>
                  <a:srgbClr val="FFFF00"/>
                </a:solidFill>
              </a:rPr>
              <a:t>! (</a:t>
            </a:r>
            <a:r>
              <a:rPr lang="fr-FR" altLang="fr-FR" sz="2400" dirty="0" err="1">
                <a:solidFill>
                  <a:srgbClr val="FFFF00"/>
                </a:solidFill>
              </a:rPr>
              <a:t>every</a:t>
            </a:r>
            <a:r>
              <a:rPr lang="fr-FR" altLang="fr-FR" sz="2400" dirty="0">
                <a:solidFill>
                  <a:srgbClr val="FFFF00"/>
                </a:solidFill>
              </a:rPr>
              <a:t> 2 </a:t>
            </a:r>
            <a:r>
              <a:rPr lang="fr-FR" altLang="fr-FR" sz="2400" dirty="0" err="1">
                <a:solidFill>
                  <a:srgbClr val="FFFF00"/>
                </a:solidFill>
              </a:rPr>
              <a:t>years</a:t>
            </a:r>
            <a:r>
              <a:rPr lang="fr-FR" altLang="fr-FR" sz="2400" dirty="0">
                <a:solidFill>
                  <a:srgbClr val="FFFF00"/>
                </a:solidFill>
              </a:rPr>
              <a:t>)                                                              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2"/>
                </a:solidFill>
              </a:rPr>
              <a:t>www.tactus.org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</a:rPr>
              <a:t>For any further information…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philippe.claudet@wanadoo.fr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solidFill>
                  <a:schemeClr val="accent2"/>
                </a:solidFill>
                <a:cs typeface="Times New Roman" pitchFamily="18" charset="0"/>
              </a:rPr>
              <a:t>For the </a:t>
            </a:r>
            <a:r>
              <a:rPr lang="fr-FR" altLang="fr-FR" sz="2000" dirty="0" err="1">
                <a:solidFill>
                  <a:schemeClr val="accent2"/>
                </a:solidFill>
                <a:cs typeface="Times New Roman" pitchFamily="18" charset="0"/>
              </a:rPr>
              <a:t>Tactus</a:t>
            </a:r>
            <a:r>
              <a:rPr lang="fr-FR" altLang="fr-FR" sz="2000" dirty="0">
                <a:solidFill>
                  <a:schemeClr val="accent2"/>
                </a:solidFill>
                <a:cs typeface="Times New Roman" pitchFamily="18" charset="0"/>
              </a:rPr>
              <a:t> story </a:t>
            </a:r>
            <a:r>
              <a:rPr lang="fr-FR" altLang="fr-FR" sz="2000" dirty="0" smtClean="0">
                <a:solidFill>
                  <a:schemeClr val="accent2"/>
                </a:solidFill>
                <a:cs typeface="Times New Roman" pitchFamily="18" charset="0"/>
              </a:rPr>
              <a:t>2000-2017, </a:t>
            </a:r>
            <a:r>
              <a:rPr lang="fr-FR" altLang="fr-FR" sz="2000" dirty="0" err="1">
                <a:solidFill>
                  <a:schemeClr val="accent2"/>
                </a:solidFill>
                <a:cs typeface="Times New Roman" pitchFamily="18" charset="0"/>
              </a:rPr>
              <a:t>see</a:t>
            </a:r>
            <a:r>
              <a:rPr lang="fr-FR" altLang="fr-FR" sz="2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fr-FR" altLang="fr-FR" sz="2000" dirty="0">
                <a:solidFill>
                  <a:schemeClr val="accent2"/>
                </a:solidFill>
                <a:cs typeface="Times New Roman" pitchFamily="18" charset="0"/>
                <a:hlinkClick r:id="rId2"/>
              </a:rPr>
              <a:t>http://www.tactus.org/T&amp;T_International_Competition_to_Tactile_Books.pdf</a:t>
            </a:r>
            <a:endParaRPr lang="fr-FR" altLang="fr-FR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090660"/>
      </p:ext>
    </p:extLst>
  </p:cSld>
  <p:clrMapOvr>
    <a:masterClrMapping/>
  </p:clrMapOvr>
  <p:transition xmlns:p14="http://schemas.microsoft.com/office/powerpoint/2010/main" advClick="0" advTm="7000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248400" y="504825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FF3300"/>
                </a:solidFill>
              </a:rPr>
              <a:t>A bientôt…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72200" y="144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See you soon…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Bald…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19600" y="6172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 err="1">
                <a:solidFill>
                  <a:srgbClr val="FF9900"/>
                </a:solidFill>
              </a:rPr>
              <a:t>Aviat</a:t>
            </a:r>
            <a:r>
              <a:rPr lang="fr-FR" altLang="fr-FR" sz="2400" dirty="0">
                <a:solidFill>
                  <a:srgbClr val="FF9900"/>
                </a:solidFill>
              </a:rPr>
              <a:t>…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81000" y="3124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6600"/>
                </a:solidFill>
              </a:rPr>
              <a:t>Pian…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038600" y="533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fr-FR" sz="2400" dirty="0">
                <a:solidFill>
                  <a:srgbClr val="FF0000"/>
                </a:solidFill>
              </a:rPr>
              <a:t>Σύντομα</a:t>
            </a:r>
            <a:r>
              <a:rPr lang="fr-FR" altLang="fr-FR" sz="24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l-GR" altLang="fr-FR" sz="2400"/>
              <a:t>Σύντομα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3400" y="4572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00"/>
                </a:solidFill>
              </a:rPr>
              <a:t>Pronto…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905000" y="914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fr-FR" sz="2400">
                <a:solidFill>
                  <a:srgbClr val="FF9900"/>
                </a:solidFill>
                <a:cs typeface="Times New Roman" pitchFamily="18" charset="0"/>
              </a:rPr>
              <a:t>בקרוב</a:t>
            </a:r>
            <a:r>
              <a:rPr lang="fr-FR" altLang="fr-FR" sz="2400">
                <a:solidFill>
                  <a:srgbClr val="FF9900"/>
                </a:solidFill>
                <a:cs typeface="Times New Roman" pitchFamily="18" charset="0"/>
              </a:rPr>
              <a:t>…</a:t>
            </a:r>
            <a:endParaRPr lang="fr-FR" altLang="fr-FR" sz="2400">
              <a:solidFill>
                <a:srgbClr val="FF9900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19200" y="5791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fr-FR" sz="2400" dirty="0">
                <a:solidFill>
                  <a:srgbClr val="FFFF00"/>
                </a:solidFill>
              </a:rPr>
              <a:t>Hamarosan</a:t>
            </a:r>
            <a:r>
              <a:rPr lang="fr-FR" altLang="fr-FR" sz="2400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200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x-none" altLang="fr-FR" sz="2400">
                <a:solidFill>
                  <a:srgbClr val="FF9900"/>
                </a:solidFill>
                <a:cs typeface="Times New Roman" pitchFamily="18" charset="0"/>
              </a:rPr>
              <a:t>قريبا</a:t>
            </a:r>
            <a:endParaRPr lang="fr-FR" altLang="fr-FR" sz="2400">
              <a:solidFill>
                <a:srgbClr val="FF9900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33CC33"/>
                </a:solidFill>
              </a:rPr>
              <a:t>philippe.claudet@wanadoo.fr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0" y="31242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33CC33"/>
                </a:solidFill>
              </a:rPr>
              <a:t>Les Doigts Qui Rêvent (</a:t>
            </a:r>
            <a:r>
              <a:rPr lang="fr-FR" altLang="fr-FR" sz="2400" dirty="0" err="1">
                <a:solidFill>
                  <a:srgbClr val="33CC33"/>
                </a:solidFill>
              </a:rPr>
              <a:t>Charity</a:t>
            </a:r>
            <a:r>
              <a:rPr lang="fr-FR" altLang="fr-FR" sz="2400" dirty="0">
                <a:solidFill>
                  <a:srgbClr val="33CC33"/>
                </a:solidFill>
              </a:rPr>
              <a:t> </a:t>
            </a:r>
            <a:r>
              <a:rPr lang="fr-FR" altLang="fr-FR" sz="2400" dirty="0" err="1">
                <a:solidFill>
                  <a:srgbClr val="33CC33"/>
                </a:solidFill>
              </a:rPr>
              <a:t>since</a:t>
            </a:r>
            <a:r>
              <a:rPr lang="fr-FR" altLang="fr-FR" sz="2400" dirty="0">
                <a:solidFill>
                  <a:srgbClr val="33CC33"/>
                </a:solidFill>
              </a:rPr>
              <a:t> 1994)                                    </a:t>
            </a:r>
            <a:r>
              <a:rPr lang="fr-FR" altLang="fr-FR" sz="2400" i="1" dirty="0" err="1">
                <a:solidFill>
                  <a:srgbClr val="33CC33"/>
                </a:solidFill>
              </a:rPr>
              <a:t>Publishing</a:t>
            </a:r>
            <a:r>
              <a:rPr lang="fr-FR" altLang="fr-FR" sz="2400" i="1" dirty="0">
                <a:solidFill>
                  <a:srgbClr val="33CC33"/>
                </a:solidFill>
              </a:rPr>
              <a:t> house of tactile </a:t>
            </a:r>
            <a:r>
              <a:rPr lang="fr-FR" altLang="fr-FR" sz="2400" i="1" dirty="0" err="1">
                <a:solidFill>
                  <a:srgbClr val="33CC33"/>
                </a:solidFill>
              </a:rPr>
              <a:t>illustrated</a:t>
            </a:r>
            <a:r>
              <a:rPr lang="fr-FR" altLang="fr-FR" sz="2400" i="1" dirty="0">
                <a:solidFill>
                  <a:srgbClr val="33CC33"/>
                </a:solidFill>
              </a:rPr>
              <a:t> books</a:t>
            </a:r>
            <a:r>
              <a:rPr lang="fr-FR" altLang="fr-FR" sz="2400" dirty="0">
                <a:solidFill>
                  <a:srgbClr val="33CC33"/>
                </a:solidFill>
              </a:rPr>
              <a:t>                                                                                           France                                                                                                  </a:t>
            </a:r>
            <a:r>
              <a:rPr lang="fr-FR" altLang="fr-FR" sz="2400" dirty="0">
                <a:solidFill>
                  <a:srgbClr val="33CC33"/>
                </a:solidFill>
                <a:hlinkClick r:id="rId2"/>
              </a:rPr>
              <a:t>www.Ldqr.org</a:t>
            </a:r>
            <a:endParaRPr lang="fr-FR" altLang="fr-FR" sz="2400" dirty="0">
              <a:solidFill>
                <a:srgbClr val="33CC33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8210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75856" y="1412776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 err="1">
                <a:solidFill>
                  <a:srgbClr val="FF0066"/>
                </a:solidFill>
                <a:latin typeface="Arial" charset="0"/>
              </a:rPr>
              <a:t>Thank</a:t>
            </a:r>
            <a:r>
              <a:rPr lang="fr-FR" altLang="fr-FR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fr-FR" altLang="fr-FR" b="1" dirty="0" err="1">
                <a:solidFill>
                  <a:srgbClr val="FF0066"/>
                </a:solidFill>
                <a:latin typeface="Arial" charset="0"/>
              </a:rPr>
              <a:t>you</a:t>
            </a:r>
            <a:r>
              <a:rPr lang="fr-FR" altLang="fr-FR" b="1" dirty="0">
                <a:solidFill>
                  <a:srgbClr val="FF0066"/>
                </a:solidFill>
                <a:latin typeface="Arial" charset="0"/>
              </a:rPr>
              <a:t> for </a:t>
            </a:r>
            <a:r>
              <a:rPr lang="fr-FR" altLang="fr-FR" b="1" dirty="0" err="1">
                <a:solidFill>
                  <a:srgbClr val="FF0066"/>
                </a:solidFill>
                <a:latin typeface="Arial" charset="0"/>
              </a:rPr>
              <a:t>your</a:t>
            </a:r>
            <a:r>
              <a:rPr lang="fr-FR" altLang="fr-FR" b="1" dirty="0">
                <a:solidFill>
                  <a:srgbClr val="FF0066"/>
                </a:solidFill>
                <a:latin typeface="Arial" charset="0"/>
              </a:rPr>
              <a:t> attention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292080" y="2286000"/>
            <a:ext cx="36233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i="1" dirty="0" smtClean="0">
                <a:latin typeface="Arial" charset="0"/>
              </a:rPr>
              <a:t>Les </a:t>
            </a:r>
            <a:r>
              <a:rPr lang="fr-FR" altLang="fr-FR" i="1" dirty="0">
                <a:latin typeface="Arial" charset="0"/>
              </a:rPr>
              <a:t>Doigts Qui Rêvent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11bis rue </a:t>
            </a:r>
            <a:r>
              <a:rPr lang="fr-FR" altLang="fr-FR" dirty="0" smtClean="0">
                <a:latin typeface="Arial" charset="0"/>
              </a:rPr>
              <a:t>des </a:t>
            </a:r>
            <a:r>
              <a:rPr lang="fr-FR" altLang="fr-FR" dirty="0" err="1">
                <a:latin typeface="Arial" charset="0"/>
              </a:rPr>
              <a:t>Novalles</a:t>
            </a:r>
            <a:endParaRPr lang="fr-FR" altLang="fr-FR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21240 </a:t>
            </a:r>
            <a:r>
              <a:rPr lang="fr-FR" altLang="fr-FR" dirty="0" smtClean="0">
                <a:latin typeface="Arial" charset="0"/>
              </a:rPr>
              <a:t>Talant (France)</a:t>
            </a:r>
            <a:endParaRPr lang="fr-FR" altLang="fr-FR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T: </a:t>
            </a:r>
            <a:r>
              <a:rPr lang="fr-FR" altLang="fr-FR" dirty="0" smtClean="0">
                <a:latin typeface="Arial" charset="0"/>
              </a:rPr>
              <a:t>0033 380 </a:t>
            </a:r>
            <a:r>
              <a:rPr lang="fr-FR" altLang="fr-FR" dirty="0">
                <a:latin typeface="Arial" charset="0"/>
              </a:rPr>
              <a:t>59 22 88</a:t>
            </a:r>
          </a:p>
          <a:p>
            <a:pPr>
              <a:spcBef>
                <a:spcPct val="50000"/>
              </a:spcBef>
            </a:pPr>
            <a:r>
              <a:rPr lang="fr-FR" altLang="fr-FR" dirty="0" smtClean="0">
                <a:solidFill>
                  <a:srgbClr val="3333CC"/>
                </a:solidFill>
                <a:latin typeface="Arial" charset="0"/>
                <a:hlinkClick r:id="rId2"/>
              </a:rPr>
              <a:t>Ldqr@wanadoo.fr</a:t>
            </a:r>
            <a:endParaRPr lang="fr-FR" altLang="fr-FR" dirty="0" smtClean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 smtClean="0">
                <a:solidFill>
                  <a:srgbClr val="3333CC"/>
                </a:solidFill>
                <a:latin typeface="Arial" charset="0"/>
                <a:hlinkClick r:id="rId3"/>
              </a:rPr>
              <a:t>philippe.claudet@wanadoo.fr</a:t>
            </a:r>
            <a:endParaRPr lang="fr-FR" altLang="fr-FR" dirty="0" smtClean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 smtClean="0">
                <a:solidFill>
                  <a:srgbClr val="3333CC"/>
                </a:solidFill>
                <a:latin typeface="Arial" charset="0"/>
              </a:rPr>
              <a:t>www.Ldqr.org</a:t>
            </a:r>
            <a:endParaRPr lang="fr-FR" altLang="fr-FR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www.Tactus.org</a:t>
            </a:r>
          </a:p>
          <a:p>
            <a:pPr>
              <a:spcBef>
                <a:spcPct val="50000"/>
              </a:spcBef>
            </a:pPr>
            <a:r>
              <a:rPr lang="fr-FR" altLang="fr-FR" b="1" dirty="0" smtClean="0">
                <a:solidFill>
                  <a:srgbClr val="3333CC"/>
                </a:solidFill>
                <a:latin typeface="Arial" charset="0"/>
              </a:rPr>
              <a:t> </a:t>
            </a:r>
            <a:endParaRPr lang="fr-FR" altLang="fr-FR" b="1" dirty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4" name="Picture 9" descr="C:\A-2011-2\Logos\Calicot Solenne-Fanny Tex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0478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5539" name="Picture 3" descr="C:\aaaLDQR\B2006\Conférences\Montage lecture image tactile\n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219730755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6563" name="Picture 3" descr="C:\aaaLDQR\B2006\Conférences\Montage lecture image tactile\n°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501215853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7587" name="Picture 3" descr="C:\aaaLDQR\B2006\Conférences\Montage lecture image tactile\n°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061295056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8611" name="Picture 3" descr="C:\aaaLDQR\B2006\Conférences\Montage lecture image tactile\n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684463585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0115" name="Picture 3" descr="C:\aaaLDQR\B2006\Conférences\Montage lecture image tactile\n°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7188"/>
            <a:ext cx="107061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</a:rPr>
              <a:t>©Ph. </a:t>
            </a:r>
            <a:r>
              <a:rPr lang="fr-FR" sz="1000" dirty="0">
                <a:solidFill>
                  <a:schemeClr val="bg1"/>
                </a:solidFill>
              </a:rPr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4166806873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1046</Words>
  <Application>Microsoft Macintosh PowerPoint</Application>
  <PresentationFormat>On-screen Show (4:3)</PresentationFormat>
  <Paragraphs>242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Thème Office</vt:lpstr>
      <vt:lpstr>Diapositive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Propriétaire</dc:creator>
  <cp:lastModifiedBy>Susan Dewhirst</cp:lastModifiedBy>
  <cp:revision>74</cp:revision>
  <dcterms:created xsi:type="dcterms:W3CDTF">2018-04-09T11:29:02Z</dcterms:created>
  <dcterms:modified xsi:type="dcterms:W3CDTF">2018-11-16T09:09:15Z</dcterms:modified>
</cp:coreProperties>
</file>