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4" r:id="rId4"/>
    <p:sldId id="258" r:id="rId5"/>
    <p:sldId id="269" r:id="rId6"/>
    <p:sldId id="283" r:id="rId7"/>
    <p:sldId id="257" r:id="rId8"/>
    <p:sldId id="281" r:id="rId9"/>
    <p:sldId id="259" r:id="rId10"/>
    <p:sldId id="264" r:id="rId11"/>
    <p:sldId id="260" r:id="rId12"/>
    <p:sldId id="262" r:id="rId13"/>
    <p:sldId id="261" r:id="rId14"/>
    <p:sldId id="282" r:id="rId15"/>
    <p:sldId id="280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65" r:id="rId27"/>
    <p:sldId id="266" r:id="rId28"/>
    <p:sldId id="267" r:id="rId29"/>
    <p:sldId id="268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3" autoAdjust="0"/>
  </p:normalViewPr>
  <p:slideViewPr>
    <p:cSldViewPr>
      <p:cViewPr>
        <p:scale>
          <a:sx n="80" d="100"/>
          <a:sy n="80" d="100"/>
        </p:scale>
        <p:origin x="-3088" y="-1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06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38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00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51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74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31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34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25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13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51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04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C321C-3820-4461-976F-FF813182A60A}" type="datetimeFigureOut">
              <a:rPr lang="fr-FR" smtClean="0"/>
              <a:t>16/11/18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4D5DF-69DE-4AD8-82E6-B3A85714FB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2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3" Type="http://schemas.openxmlformats.org/officeDocument/2006/relationships/image" Target="../media/image16.jpeg"/><Relationship Id="rId14" Type="http://schemas.openxmlformats.org/officeDocument/2006/relationships/image" Target="../media/image17.jpg"/><Relationship Id="rId15" Type="http://schemas.openxmlformats.org/officeDocument/2006/relationships/image" Target="../media/image18.jp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eg"/><Relationship Id="rId8" Type="http://schemas.openxmlformats.org/officeDocument/2006/relationships/image" Target="../media/image11.jp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92080" y="2286000"/>
            <a:ext cx="3623320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>
                <a:latin typeface="Arial" charset="0"/>
              </a:rPr>
              <a:t>Philippe </a:t>
            </a:r>
            <a:r>
              <a:rPr lang="fr-FR" altLang="fr-FR" dirty="0" smtClean="0">
                <a:latin typeface="Arial" charset="0"/>
              </a:rPr>
              <a:t>Claudet (</a:t>
            </a:r>
            <a:r>
              <a:rPr lang="fr-FR" altLang="fr-FR" dirty="0" err="1" smtClean="0">
                <a:latin typeface="Arial" charset="0"/>
              </a:rPr>
              <a:t>Founder</a:t>
            </a:r>
            <a:r>
              <a:rPr lang="fr-FR" altLang="fr-FR" dirty="0">
                <a:latin typeface="Arial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fr-FR" altLang="fr-FR" i="1" dirty="0">
                <a:latin typeface="Arial" charset="0"/>
              </a:rPr>
              <a:t>Les Doigts Qui Rêvent  </a:t>
            </a:r>
            <a:r>
              <a:rPr lang="fr-FR" altLang="fr-FR" i="1" dirty="0" smtClean="0">
                <a:latin typeface="Arial" charset="0"/>
              </a:rPr>
              <a:t>                  </a:t>
            </a:r>
            <a:r>
              <a:rPr lang="fr-FR" altLang="fr-FR" dirty="0" smtClean="0">
                <a:latin typeface="Arial" charset="0"/>
              </a:rPr>
              <a:t>11 bis </a:t>
            </a:r>
            <a:r>
              <a:rPr lang="fr-FR" altLang="fr-FR" dirty="0">
                <a:latin typeface="Arial" charset="0"/>
              </a:rPr>
              <a:t>rue </a:t>
            </a:r>
            <a:r>
              <a:rPr lang="fr-FR" altLang="fr-FR" dirty="0" smtClean="0">
                <a:latin typeface="Arial" charset="0"/>
              </a:rPr>
              <a:t>des </a:t>
            </a:r>
            <a:r>
              <a:rPr lang="fr-FR" altLang="fr-FR" dirty="0" err="1">
                <a:latin typeface="Arial" charset="0"/>
              </a:rPr>
              <a:t>Novalles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smtClean="0">
                <a:latin typeface="Arial" charset="0"/>
              </a:rPr>
              <a:t>             21240 Talant (</a:t>
            </a:r>
            <a:r>
              <a:rPr lang="fr-FR" altLang="fr-FR" dirty="0" err="1" smtClean="0">
                <a:latin typeface="Arial" charset="0"/>
              </a:rPr>
              <a:t>suburb</a:t>
            </a:r>
            <a:r>
              <a:rPr lang="fr-FR" altLang="fr-FR" dirty="0" smtClean="0">
                <a:latin typeface="Arial" charset="0"/>
              </a:rPr>
              <a:t> Dijon)</a:t>
            </a:r>
          </a:p>
          <a:p>
            <a:pPr>
              <a:spcBef>
                <a:spcPct val="50000"/>
              </a:spcBef>
            </a:pPr>
            <a:r>
              <a:rPr lang="fr-FR" altLang="fr-FR" dirty="0" smtClean="0">
                <a:latin typeface="Arial" charset="0"/>
              </a:rPr>
              <a:t>France                                         T</a:t>
            </a:r>
            <a:r>
              <a:rPr lang="fr-FR" altLang="fr-FR" dirty="0">
                <a:latin typeface="Arial" charset="0"/>
              </a:rPr>
              <a:t>: </a:t>
            </a:r>
            <a:r>
              <a:rPr lang="fr-FR" altLang="fr-FR" dirty="0" smtClean="0">
                <a:latin typeface="Arial" charset="0"/>
              </a:rPr>
              <a:t>(0033) 380 </a:t>
            </a:r>
            <a:r>
              <a:rPr lang="fr-FR" altLang="fr-FR" dirty="0">
                <a:latin typeface="Arial" charset="0"/>
              </a:rPr>
              <a:t>59 22 88</a:t>
            </a: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3333CC"/>
                </a:solidFill>
                <a:latin typeface="Arial" charset="0"/>
              </a:rPr>
              <a:t>p</a:t>
            </a:r>
            <a:r>
              <a:rPr lang="fr-FR" altLang="fr-FR" dirty="0" smtClean="0">
                <a:solidFill>
                  <a:srgbClr val="3333CC"/>
                </a:solidFill>
                <a:latin typeface="Arial" charset="0"/>
              </a:rPr>
              <a:t>hilippe.claudet@wanadoo.fr</a:t>
            </a:r>
            <a:endParaRPr lang="fr-FR" altLang="fr-FR" dirty="0">
              <a:solidFill>
                <a:srgbClr val="3333CC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3333CC"/>
                </a:solidFill>
                <a:latin typeface="Arial" charset="0"/>
              </a:rPr>
              <a:t>www.Ldqr.org</a:t>
            </a: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3333CC"/>
                </a:solidFill>
                <a:latin typeface="Arial" charset="0"/>
              </a:rPr>
              <a:t>www.tactus.org</a:t>
            </a:r>
            <a:endParaRPr lang="fr-FR" altLang="fr-FR" dirty="0">
              <a:latin typeface="Arial" charset="0"/>
            </a:endParaRPr>
          </a:p>
        </p:txBody>
      </p:sp>
      <p:pic>
        <p:nvPicPr>
          <p:cNvPr id="6" name="Picture 5" descr="C:\B-2009\Logos\Calicot Solenne-Fanny Tex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19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7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6032" y="0"/>
            <a:ext cx="9144000" cy="6858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18120" y="2590800"/>
            <a:ext cx="739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/>
              <a:t>To </a:t>
            </a:r>
            <a:r>
              <a:rPr lang="fr-FR" altLang="fr-FR" dirty="0" err="1" smtClean="0"/>
              <a:t>associate</a:t>
            </a:r>
            <a:r>
              <a:rPr lang="fr-FR" altLang="fr-FR" dirty="0" smtClean="0"/>
              <a:t> </a:t>
            </a:r>
            <a:r>
              <a:rPr lang="fr-FR" altLang="fr-FR" dirty="0" err="1"/>
              <a:t>pleasure</a:t>
            </a:r>
            <a:r>
              <a:rPr lang="fr-FR" altLang="fr-FR" dirty="0"/>
              <a:t> &amp; books </a:t>
            </a:r>
            <a:r>
              <a:rPr lang="fr-FR" altLang="fr-FR" dirty="0" err="1"/>
              <a:t>where</a:t>
            </a:r>
            <a:r>
              <a:rPr lang="fr-FR" altLang="fr-FR" dirty="0"/>
              <a:t> Braille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8120" y="3124200"/>
            <a:ext cx="7772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/>
              <a:t>To </a:t>
            </a:r>
            <a:r>
              <a:rPr lang="fr-FR" altLang="fr-FR" dirty="0" err="1" smtClean="0"/>
              <a:t>develop</a:t>
            </a:r>
            <a:r>
              <a:rPr lang="fr-FR" altLang="fr-FR" dirty="0" smtClean="0"/>
              <a:t> </a:t>
            </a:r>
            <a:r>
              <a:rPr lang="fr-FR" altLang="fr-FR" dirty="0"/>
              <a:t>the tactile </a:t>
            </a:r>
            <a:r>
              <a:rPr lang="fr-FR" altLang="fr-FR" dirty="0" err="1"/>
              <a:t>sensitivity</a:t>
            </a:r>
            <a:r>
              <a:rPr lang="fr-FR" altLang="fr-FR" dirty="0"/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8120" y="3733800"/>
            <a:ext cx="792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/>
              <a:t>To help </a:t>
            </a:r>
            <a:r>
              <a:rPr lang="fr-FR" altLang="fr-FR" dirty="0"/>
              <a:t>the </a:t>
            </a:r>
            <a:r>
              <a:rPr lang="fr-FR" altLang="fr-FR" dirty="0" err="1" smtClean="0"/>
              <a:t>relationship</a:t>
            </a:r>
            <a:r>
              <a:rPr lang="fr-FR" altLang="fr-FR" dirty="0" smtClean="0"/>
              <a:t> </a:t>
            </a:r>
            <a:r>
              <a:rPr lang="fr-FR" altLang="fr-FR" dirty="0" err="1"/>
              <a:t>between</a:t>
            </a:r>
            <a:r>
              <a:rPr lang="fr-FR" altLang="fr-FR" dirty="0"/>
              <a:t> </a:t>
            </a:r>
            <a:r>
              <a:rPr lang="fr-FR" altLang="fr-FR" dirty="0" err="1"/>
              <a:t>Sighted</a:t>
            </a:r>
            <a:r>
              <a:rPr lang="fr-FR" altLang="fr-FR" dirty="0"/>
              <a:t> &amp; Blind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8120" y="838200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3200" b="1" dirty="0" err="1"/>
              <a:t>Writting</a:t>
            </a:r>
            <a:r>
              <a:rPr lang="fr-FR" altLang="fr-FR" sz="3200" b="1" dirty="0"/>
              <a:t> </a:t>
            </a:r>
            <a:r>
              <a:rPr lang="fr-FR" altLang="fr-FR" sz="3200" b="1" dirty="0" err="1" smtClean="0"/>
              <a:t>awareness</a:t>
            </a:r>
            <a:endParaRPr lang="fr-FR" altLang="fr-FR" sz="3200" b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18120" y="4267200"/>
            <a:ext cx="541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/>
              <a:t>To </a:t>
            </a:r>
            <a:r>
              <a:rPr lang="fr-FR" altLang="fr-FR" dirty="0" err="1" smtClean="0"/>
              <a:t>learn</a:t>
            </a:r>
            <a:r>
              <a:rPr lang="fr-FR" altLang="fr-FR" dirty="0" smtClean="0"/>
              <a:t> </a:t>
            </a:r>
            <a:r>
              <a:rPr lang="fr-FR" altLang="fr-FR" dirty="0"/>
              <a:t>to </a:t>
            </a:r>
            <a:r>
              <a:rPr lang="fr-FR" altLang="fr-FR" dirty="0" err="1"/>
              <a:t>name</a:t>
            </a:r>
            <a:r>
              <a:rPr lang="fr-FR" altLang="fr-FR" dirty="0"/>
              <a:t> the world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18120" y="4876800"/>
            <a:ext cx="815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/>
              <a:t>To </a:t>
            </a:r>
            <a:r>
              <a:rPr lang="fr-FR" altLang="fr-FR" dirty="0" err="1" smtClean="0"/>
              <a:t>bring</a:t>
            </a:r>
            <a:r>
              <a:rPr lang="fr-FR" altLang="fr-FR" dirty="0" smtClean="0"/>
              <a:t> </a:t>
            </a:r>
            <a:r>
              <a:rPr lang="fr-FR" altLang="fr-FR" dirty="0" err="1"/>
              <a:t>what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too</a:t>
            </a:r>
            <a:r>
              <a:rPr lang="fr-FR" altLang="fr-FR" dirty="0"/>
              <a:t> </a:t>
            </a:r>
            <a:r>
              <a:rPr lang="fr-FR" altLang="fr-FR" dirty="0" err="1"/>
              <a:t>small</a:t>
            </a:r>
            <a:r>
              <a:rPr lang="fr-FR" altLang="fr-FR" dirty="0"/>
              <a:t>, </a:t>
            </a:r>
            <a:r>
              <a:rPr lang="fr-FR" altLang="fr-FR" dirty="0" err="1"/>
              <a:t>too</a:t>
            </a:r>
            <a:r>
              <a:rPr lang="fr-FR" altLang="fr-FR" dirty="0"/>
              <a:t> </a:t>
            </a:r>
            <a:r>
              <a:rPr lang="fr-FR" altLang="fr-FR" dirty="0" err="1"/>
              <a:t>big</a:t>
            </a:r>
            <a:r>
              <a:rPr lang="fr-FR" altLang="fr-FR" dirty="0"/>
              <a:t>, </a:t>
            </a:r>
            <a:r>
              <a:rPr lang="fr-FR" altLang="fr-FR" dirty="0" err="1"/>
              <a:t>too</a:t>
            </a:r>
            <a:r>
              <a:rPr lang="fr-FR" altLang="fr-FR" dirty="0"/>
              <a:t> </a:t>
            </a:r>
            <a:r>
              <a:rPr lang="fr-FR" altLang="fr-FR" dirty="0" err="1" smtClean="0"/>
              <a:t>dangerous</a:t>
            </a:r>
            <a:r>
              <a:rPr lang="fr-FR" altLang="fr-FR" dirty="0" smtClean="0"/>
              <a:t> (out of </a:t>
            </a:r>
            <a:r>
              <a:rPr lang="fr-FR" altLang="fr-FR" dirty="0" err="1" smtClean="0"/>
              <a:t>touch</a:t>
            </a:r>
            <a:r>
              <a:rPr lang="fr-FR" altLang="fr-FR" dirty="0" smtClean="0"/>
              <a:t>)</a:t>
            </a:r>
            <a:endParaRPr lang="fr-FR" altLang="fr-FR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18120" y="5486400"/>
            <a:ext cx="815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/>
              <a:t>To </a:t>
            </a:r>
            <a:r>
              <a:rPr lang="fr-FR" altLang="fr-FR" dirty="0" err="1" smtClean="0"/>
              <a:t>learn</a:t>
            </a:r>
            <a:r>
              <a:rPr lang="fr-FR" altLang="fr-FR" dirty="0" smtClean="0"/>
              <a:t> </a:t>
            </a:r>
            <a:r>
              <a:rPr lang="fr-FR" altLang="fr-FR" dirty="0" err="1"/>
              <a:t>what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a </a:t>
            </a:r>
            <a:r>
              <a:rPr lang="fr-FR" altLang="fr-FR" dirty="0" err="1"/>
              <a:t>picture</a:t>
            </a:r>
            <a:r>
              <a:rPr lang="fr-FR" altLang="fr-FR" dirty="0"/>
              <a:t> </a:t>
            </a:r>
            <a:r>
              <a:rPr lang="fr-FR" altLang="fr-FR" dirty="0" smtClean="0"/>
              <a:t>(= </a:t>
            </a:r>
            <a:r>
              <a:rPr lang="fr-FR" altLang="fr-FR" dirty="0" err="1" smtClean="0"/>
              <a:t>re-presentation</a:t>
            </a:r>
            <a:r>
              <a:rPr lang="fr-FR" altLang="fr-FR" dirty="0" smtClean="0"/>
              <a:t>)</a:t>
            </a:r>
            <a:endParaRPr lang="fr-FR" altLang="fr-FR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-6032" y="13256"/>
            <a:ext cx="9150032" cy="46166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400" b="1" dirty="0" err="1"/>
              <a:t>Why</a:t>
            </a:r>
            <a:r>
              <a:rPr lang="fr-FR" altLang="fr-FR" sz="2400" b="1" dirty="0"/>
              <a:t> </a:t>
            </a:r>
            <a:r>
              <a:rPr lang="fr-FR" altLang="fr-FR" sz="2400" b="1" dirty="0" err="1" smtClean="0"/>
              <a:t>TiB</a:t>
            </a:r>
            <a:r>
              <a:rPr lang="fr-FR" altLang="fr-FR" sz="2400" b="1" dirty="0" smtClean="0"/>
              <a:t>? (2/2)</a:t>
            </a:r>
            <a:endParaRPr lang="fr-FR" altLang="fr-FR" sz="2400" b="1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18120" y="6096000"/>
            <a:ext cx="815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 dirty="0"/>
              <a:t>etc…….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18120" y="2057400"/>
            <a:ext cx="838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/>
              <a:t>Links </a:t>
            </a:r>
            <a:r>
              <a:rPr lang="fr-FR" altLang="fr-FR" dirty="0" err="1"/>
              <a:t>between</a:t>
            </a:r>
            <a:r>
              <a:rPr lang="fr-FR" altLang="fr-FR" dirty="0"/>
              <a:t> parents (</a:t>
            </a:r>
            <a:r>
              <a:rPr lang="fr-FR" altLang="fr-FR" sz="1800" dirty="0" err="1"/>
              <a:t>Sighted</a:t>
            </a:r>
            <a:r>
              <a:rPr lang="fr-FR" altLang="fr-FR" sz="1800" dirty="0"/>
              <a:t>/Blind</a:t>
            </a:r>
            <a:r>
              <a:rPr lang="fr-FR" altLang="fr-FR" dirty="0"/>
              <a:t>) </a:t>
            </a:r>
            <a:r>
              <a:rPr lang="fr-FR" altLang="fr-FR" dirty="0" err="1"/>
              <a:t>with</a:t>
            </a:r>
            <a:r>
              <a:rPr lang="fr-FR" altLang="fr-FR" dirty="0"/>
              <a:t> </a:t>
            </a:r>
            <a:r>
              <a:rPr lang="fr-FR" altLang="fr-FR" dirty="0" err="1"/>
              <a:t>children</a:t>
            </a:r>
            <a:r>
              <a:rPr lang="fr-FR" altLang="fr-FR" dirty="0"/>
              <a:t> (</a:t>
            </a:r>
            <a:r>
              <a:rPr lang="fr-FR" altLang="fr-FR" sz="1800" dirty="0"/>
              <a:t>Blind/</a:t>
            </a:r>
            <a:r>
              <a:rPr lang="fr-FR" altLang="fr-FR" sz="1800" dirty="0" err="1"/>
              <a:t>Sighted</a:t>
            </a:r>
            <a:r>
              <a:rPr lang="fr-FR" altLang="fr-FR" sz="1800" dirty="0"/>
              <a:t>)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13320" y="914400"/>
            <a:ext cx="0" cy="533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60920" y="1066800"/>
            <a:ext cx="304800" cy="15240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37120" y="1600200"/>
            <a:ext cx="304800" cy="15240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60920" y="2196881"/>
            <a:ext cx="304800" cy="12595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337120" y="2712720"/>
            <a:ext cx="304800" cy="15240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260920" y="3261360"/>
            <a:ext cx="304800" cy="15240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337120" y="3855720"/>
            <a:ext cx="304800" cy="15240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260920" y="4384040"/>
            <a:ext cx="304800" cy="15240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337120" y="5024120"/>
            <a:ext cx="304800" cy="15240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260920" y="5618480"/>
            <a:ext cx="304800" cy="15240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718120" y="1401763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3200" b="1" dirty="0" err="1"/>
              <a:t>Pleasure</a:t>
            </a:r>
            <a:endParaRPr lang="fr-FR" altLang="fr-FR" sz="32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293632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740352" y="5576283"/>
            <a:ext cx="12961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©2018, Ph. Claudet</a:t>
            </a:r>
            <a:endParaRPr lang="fr-F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3096"/>
            <a:ext cx="9144000" cy="6858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-27384"/>
            <a:ext cx="9144000" cy="46166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400" b="1" dirty="0" err="1"/>
              <a:t>Specificic</a:t>
            </a:r>
            <a:r>
              <a:rPr lang="fr-FR" altLang="fr-FR" sz="2400" b="1" dirty="0"/>
              <a:t> of a </a:t>
            </a:r>
            <a:r>
              <a:rPr lang="fr-FR" altLang="fr-FR" sz="2400" b="1" dirty="0" err="1"/>
              <a:t>TiB</a:t>
            </a:r>
            <a:endParaRPr lang="fr-FR" altLang="fr-FR" sz="2400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0400" y="1039416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/>
              <a:t>Made by </a:t>
            </a:r>
            <a:r>
              <a:rPr lang="fr-FR" altLang="fr-FR" b="1" i="1" dirty="0" err="1"/>
              <a:t>sighted</a:t>
            </a:r>
            <a:r>
              <a:rPr lang="fr-FR" altLang="fr-FR" dirty="0"/>
              <a:t> </a:t>
            </a:r>
            <a:r>
              <a:rPr lang="fr-FR" altLang="fr-FR" dirty="0" err="1"/>
              <a:t>adults</a:t>
            </a:r>
            <a:r>
              <a:rPr lang="fr-FR" altLang="fr-FR" dirty="0"/>
              <a:t> for </a:t>
            </a:r>
            <a:r>
              <a:rPr lang="fr-FR" altLang="fr-FR" dirty="0" err="1" smtClean="0"/>
              <a:t>visually</a:t>
            </a:r>
            <a:r>
              <a:rPr lang="fr-FR" altLang="fr-FR" dirty="0" smtClean="0"/>
              <a:t> </a:t>
            </a:r>
            <a:r>
              <a:rPr lang="fr-FR" altLang="fr-FR" dirty="0" err="1"/>
              <a:t>impaired</a:t>
            </a:r>
            <a:r>
              <a:rPr lang="fr-FR" altLang="fr-FR" dirty="0"/>
              <a:t> </a:t>
            </a:r>
            <a:r>
              <a:rPr lang="fr-FR" altLang="fr-FR" dirty="0" err="1"/>
              <a:t>children</a:t>
            </a:r>
            <a:endParaRPr lang="fr-FR" altLang="fr-FR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83568" y="1484784"/>
            <a:ext cx="739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/>
              <a:t>No </a:t>
            </a:r>
            <a:r>
              <a:rPr lang="fr-FR" altLang="fr-FR" dirty="0"/>
              <a:t>ONE </a:t>
            </a:r>
            <a:r>
              <a:rPr lang="fr-FR" altLang="fr-FR" dirty="0" err="1"/>
              <a:t>Blindness</a:t>
            </a:r>
            <a:r>
              <a:rPr lang="fr-FR" altLang="fr-FR" dirty="0"/>
              <a:t> but </a:t>
            </a:r>
            <a:r>
              <a:rPr lang="fr-FR" altLang="fr-FR" dirty="0" err="1"/>
              <a:t>several</a:t>
            </a:r>
            <a:r>
              <a:rPr lang="fr-FR" altLang="fr-FR" dirty="0"/>
              <a:t> (</a:t>
            </a:r>
            <a:r>
              <a:rPr lang="fr-FR" altLang="fr-FR" dirty="0" err="1"/>
              <a:t>from</a:t>
            </a:r>
            <a:r>
              <a:rPr lang="fr-FR" altLang="fr-FR" dirty="0"/>
              <a:t> </a:t>
            </a:r>
            <a:r>
              <a:rPr lang="fr-FR" altLang="fr-FR" dirty="0" err="1"/>
              <a:t>birth</a:t>
            </a:r>
            <a:r>
              <a:rPr lang="fr-FR" altLang="fr-FR" dirty="0"/>
              <a:t>, </a:t>
            </a:r>
            <a:r>
              <a:rPr lang="fr-FR" altLang="fr-FR" dirty="0" err="1"/>
              <a:t>late</a:t>
            </a:r>
            <a:r>
              <a:rPr lang="fr-FR" altLang="fr-FR" dirty="0" smtClean="0"/>
              <a:t>…)</a:t>
            </a:r>
            <a:endParaRPr lang="fr-FR" altLang="fr-FR" b="1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3568" y="1941984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/>
              <a:t>No </a:t>
            </a:r>
            <a:r>
              <a:rPr lang="fr-FR" altLang="fr-FR" dirty="0"/>
              <a:t>ONE Visual </a:t>
            </a:r>
            <a:r>
              <a:rPr lang="fr-FR" altLang="fr-FR" dirty="0" err="1"/>
              <a:t>impairment</a:t>
            </a:r>
            <a:r>
              <a:rPr lang="fr-FR" altLang="fr-FR" dirty="0"/>
              <a:t>, but </a:t>
            </a:r>
            <a:r>
              <a:rPr lang="fr-FR" altLang="fr-FR" dirty="0" err="1"/>
              <a:t>many</a:t>
            </a:r>
            <a:endParaRPr lang="fr-FR" altLang="fr-FR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83568" y="2399184"/>
            <a:ext cx="7315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err="1" smtClean="0"/>
              <a:t>Nowadays</a:t>
            </a:r>
            <a:r>
              <a:rPr lang="fr-FR" altLang="fr-FR" dirty="0" smtClean="0"/>
              <a:t> </a:t>
            </a:r>
            <a:r>
              <a:rPr lang="fr-FR" altLang="fr-FR" dirty="0" err="1"/>
              <a:t>mainly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</a:t>
            </a:r>
            <a:r>
              <a:rPr lang="fr-FR" altLang="fr-FR" dirty="0" err="1"/>
              <a:t>other</a:t>
            </a:r>
            <a:r>
              <a:rPr lang="fr-FR" altLang="fr-FR" dirty="0"/>
              <a:t> </a:t>
            </a:r>
            <a:r>
              <a:rPr lang="fr-FR" altLang="fr-FR" dirty="0" err="1"/>
              <a:t>disabilities</a:t>
            </a:r>
            <a:endParaRPr lang="fr-FR" altLang="fr-FR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143000" y="3399383"/>
            <a:ext cx="373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b="1" dirty="0">
                <a:solidFill>
                  <a:srgbClr val="FF3300"/>
                </a:solidFill>
              </a:rPr>
              <a:t>= </a:t>
            </a:r>
            <a:r>
              <a:rPr lang="fr-FR" altLang="fr-FR" sz="2400" b="1" dirty="0">
                <a:solidFill>
                  <a:srgbClr val="FF3300"/>
                </a:solidFill>
              </a:rPr>
              <a:t>M i N O R i T </a:t>
            </a:r>
            <a:r>
              <a:rPr lang="fr-FR" altLang="fr-FR" sz="2400" b="1" dirty="0">
                <a:solidFill>
                  <a:srgbClr val="FF3300"/>
                </a:solidFill>
                <a:cs typeface="Arial" charset="0"/>
              </a:rPr>
              <a:t>Y</a:t>
            </a:r>
            <a:endParaRPr lang="fr-FR" altLang="fr-FR" sz="2400" b="1" dirty="0">
              <a:solidFill>
                <a:srgbClr val="FF3300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09600" y="4544616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/>
              <a:t> </a:t>
            </a:r>
            <a:r>
              <a:rPr lang="fr-FR" altLang="fr-FR" dirty="0" err="1" smtClean="0"/>
              <a:t>Sighted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professional</a:t>
            </a:r>
            <a:r>
              <a:rPr lang="fr-FR" altLang="fr-FR" dirty="0" smtClean="0"/>
              <a:t> for </a:t>
            </a:r>
            <a:r>
              <a:rPr lang="fr-FR" altLang="fr-FR" dirty="0" err="1" smtClean="0"/>
              <a:t>visually</a:t>
            </a:r>
            <a:r>
              <a:rPr lang="fr-FR" altLang="fr-FR" dirty="0" smtClean="0"/>
              <a:t> </a:t>
            </a:r>
            <a:r>
              <a:rPr lang="fr-FR" altLang="fr-FR" dirty="0" err="1"/>
              <a:t>impaired</a:t>
            </a:r>
            <a:r>
              <a:rPr lang="fr-FR" altLang="fr-FR" dirty="0"/>
              <a:t> </a:t>
            </a:r>
            <a:r>
              <a:rPr lang="fr-FR" altLang="fr-FR" dirty="0" smtClean="0"/>
              <a:t>are </a:t>
            </a:r>
            <a:r>
              <a:rPr lang="fr-FR" altLang="fr-FR" dirty="0"/>
              <a:t>not </a:t>
            </a:r>
            <a:r>
              <a:rPr lang="fr-FR" altLang="fr-FR" dirty="0" err="1"/>
              <a:t>writer</a:t>
            </a:r>
            <a:r>
              <a:rPr lang="fr-FR" altLang="fr-FR" dirty="0"/>
              <a:t> or </a:t>
            </a:r>
            <a:r>
              <a:rPr lang="fr-FR" altLang="fr-FR" dirty="0" err="1"/>
              <a:t>artist</a:t>
            </a:r>
            <a:endParaRPr lang="fr-FR" altLang="fr-FR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09600" y="5078016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/>
              <a:t> </a:t>
            </a:r>
            <a:r>
              <a:rPr lang="fr-FR" altLang="fr-FR" dirty="0" smtClean="0"/>
              <a:t>Our </a:t>
            </a:r>
            <a:r>
              <a:rPr lang="fr-FR" altLang="fr-FR" dirty="0" err="1" smtClean="0"/>
              <a:t>TiB</a:t>
            </a:r>
            <a:r>
              <a:rPr lang="fr-FR" altLang="fr-FR" dirty="0" smtClean="0"/>
              <a:t> are made </a:t>
            </a:r>
            <a:r>
              <a:rPr lang="fr-FR" altLang="fr-FR" dirty="0"/>
              <a:t>to </a:t>
            </a:r>
            <a:r>
              <a:rPr lang="fr-FR" altLang="fr-FR" dirty="0" err="1"/>
              <a:t>be</a:t>
            </a:r>
            <a:r>
              <a:rPr lang="fr-FR" altLang="fr-FR" dirty="0"/>
              <a:t> accessible to </a:t>
            </a:r>
            <a:r>
              <a:rPr lang="fr-FR" altLang="fr-FR" dirty="0" err="1"/>
              <a:t>sighted</a:t>
            </a:r>
            <a:r>
              <a:rPr lang="fr-FR" altLang="fr-FR" dirty="0"/>
              <a:t> and to </a:t>
            </a:r>
            <a:r>
              <a:rPr lang="fr-FR" altLang="fr-FR" dirty="0" err="1" smtClean="0"/>
              <a:t>visually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impaired</a:t>
            </a:r>
            <a:r>
              <a:rPr lang="fr-FR" altLang="fr-FR" dirty="0" smtClean="0"/>
              <a:t> (book sharing)</a:t>
            </a:r>
            <a:endParaRPr lang="fr-FR" altLang="fr-FR" dirty="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09600" y="5611416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/>
              <a:t> </a:t>
            </a:r>
            <a:r>
              <a:rPr lang="fr-FR" altLang="fr-FR" dirty="0" err="1" smtClean="0"/>
              <a:t>Creation</a:t>
            </a:r>
            <a:r>
              <a:rPr lang="fr-FR" altLang="fr-FR" dirty="0" smtClean="0"/>
              <a:t> </a:t>
            </a:r>
            <a:r>
              <a:rPr lang="fr-FR" altLang="fr-FR" dirty="0"/>
              <a:t>or adaptation </a:t>
            </a:r>
            <a:r>
              <a:rPr lang="fr-FR" altLang="fr-FR" dirty="0" err="1"/>
              <a:t>from</a:t>
            </a:r>
            <a:r>
              <a:rPr lang="fr-FR" altLang="fr-FR" dirty="0"/>
              <a:t> </a:t>
            </a:r>
            <a:r>
              <a:rPr lang="fr-FR" altLang="fr-FR" dirty="0" smtClean="0"/>
              <a:t>commercial </a:t>
            </a:r>
            <a:r>
              <a:rPr lang="fr-FR" altLang="fr-FR" dirty="0" err="1"/>
              <a:t>picture</a:t>
            </a:r>
            <a:r>
              <a:rPr lang="fr-FR" altLang="fr-FR" dirty="0"/>
              <a:t> </a:t>
            </a:r>
            <a:r>
              <a:rPr lang="fr-FR" altLang="fr-FR" dirty="0" smtClean="0"/>
              <a:t>books</a:t>
            </a:r>
            <a:endParaRPr lang="fr-FR" alt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413320" y="914400"/>
            <a:ext cx="0" cy="533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159192" y="1127760"/>
            <a:ext cx="304800" cy="15240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393000" y="1578888"/>
            <a:ext cx="304800" cy="15240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107504" y="2052464"/>
            <a:ext cx="304800" cy="15240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107504" y="4644752"/>
            <a:ext cx="304800" cy="15240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107504" y="5713824"/>
            <a:ext cx="304800" cy="15240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426904" y="2546360"/>
            <a:ext cx="304800" cy="15240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405696" y="5220816"/>
            <a:ext cx="304800" cy="15240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19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-6176"/>
            <a:ext cx="9144000" cy="46166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What</a:t>
            </a:r>
            <a:r>
              <a:rPr lang="fr-FR" sz="2400" b="1" dirty="0" smtClean="0"/>
              <a:t> do </a:t>
            </a:r>
            <a:r>
              <a:rPr lang="fr-FR" sz="2400" b="1" dirty="0" err="1" smtClean="0"/>
              <a:t>we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publish</a:t>
            </a:r>
            <a:r>
              <a:rPr lang="fr-FR" sz="2400" b="1" dirty="0" smtClean="0"/>
              <a:t>?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796776" y="1299240"/>
            <a:ext cx="8321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sym typeface="Wingdings" panose="05000000000000000000" pitchFamily="2" charset="2"/>
              </a:rPr>
              <a:t>Early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literacy</a:t>
            </a:r>
            <a:r>
              <a:rPr lang="fr-FR" b="1" dirty="0" smtClean="0">
                <a:sym typeface="Wingdings" panose="05000000000000000000" pitchFamily="2" charset="2"/>
              </a:rPr>
              <a:t> ( 0-5)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796776" y="2739400"/>
            <a:ext cx="8321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sym typeface="Wingdings" panose="05000000000000000000" pitchFamily="2" charset="2"/>
              </a:rPr>
              <a:t>Beginner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reader</a:t>
            </a:r>
            <a:r>
              <a:rPr lang="fr-FR" b="1" dirty="0" smtClean="0">
                <a:sym typeface="Wingdings" panose="05000000000000000000" pitchFamily="2" charset="2"/>
              </a:rPr>
              <a:t> (6)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1187856" y="3090148"/>
            <a:ext cx="7745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sym typeface="Wingdings" panose="05000000000000000000" pitchFamily="2" charset="2"/>
              </a:rPr>
              <a:t>Tactile </a:t>
            </a:r>
            <a:r>
              <a:rPr lang="fr-FR" i="1" dirty="0" err="1" smtClean="0">
                <a:sym typeface="Wingdings" panose="05000000000000000000" pitchFamily="2" charset="2"/>
              </a:rPr>
              <a:t>Illustrated</a:t>
            </a:r>
            <a:r>
              <a:rPr lang="fr-FR" i="1" dirty="0" smtClean="0">
                <a:sym typeface="Wingdings" panose="05000000000000000000" pitchFamily="2" charset="2"/>
              </a:rPr>
              <a:t> books (story books)</a:t>
            </a:r>
            <a:endParaRPr lang="fr-FR" i="1" dirty="0"/>
          </a:p>
        </p:txBody>
      </p:sp>
      <p:sp>
        <p:nvSpPr>
          <p:cNvPr id="13" name="Rectangle 12"/>
          <p:cNvSpPr/>
          <p:nvPr/>
        </p:nvSpPr>
        <p:spPr>
          <a:xfrm>
            <a:off x="1187296" y="3388360"/>
            <a:ext cx="7745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sym typeface="Wingdings" panose="05000000000000000000" pitchFamily="2" charset="2"/>
              </a:rPr>
              <a:t>Tactile alphabet books</a:t>
            </a:r>
            <a:endParaRPr lang="fr-FR" i="1" dirty="0"/>
          </a:p>
        </p:txBody>
      </p:sp>
      <p:sp>
        <p:nvSpPr>
          <p:cNvPr id="14" name="Rectangle 13"/>
          <p:cNvSpPr/>
          <p:nvPr/>
        </p:nvSpPr>
        <p:spPr>
          <a:xfrm>
            <a:off x="858624" y="4077072"/>
            <a:ext cx="8321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ym typeface="Wingdings" panose="05000000000000000000" pitchFamily="2" charset="2"/>
              </a:rPr>
              <a:t>R</a:t>
            </a:r>
            <a:r>
              <a:rPr lang="fr-FR" b="1" dirty="0" smtClean="0">
                <a:sym typeface="Wingdings" panose="05000000000000000000" pitchFamily="2" charset="2"/>
              </a:rPr>
              <a:t>eader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>
          <a:xfrm>
            <a:off x="1208504" y="1689760"/>
            <a:ext cx="7745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err="1" smtClean="0">
                <a:sym typeface="Wingdings" panose="05000000000000000000" pitchFamily="2" charset="2"/>
              </a:rPr>
              <a:t>Educational</a:t>
            </a:r>
            <a:r>
              <a:rPr lang="fr-FR" i="1" dirty="0" smtClean="0">
                <a:sym typeface="Wingdings" panose="05000000000000000000" pitchFamily="2" charset="2"/>
              </a:rPr>
              <a:t> Tactile </a:t>
            </a:r>
            <a:r>
              <a:rPr lang="fr-FR" i="1" dirty="0" err="1" smtClean="0">
                <a:sym typeface="Wingdings" panose="05000000000000000000" pitchFamily="2" charset="2"/>
              </a:rPr>
              <a:t>Illustrated</a:t>
            </a:r>
            <a:r>
              <a:rPr lang="fr-FR" i="1" dirty="0" smtClean="0">
                <a:sym typeface="Wingdings" panose="05000000000000000000" pitchFamily="2" charset="2"/>
              </a:rPr>
              <a:t> books </a:t>
            </a:r>
            <a:endParaRPr lang="fr-FR" i="1" dirty="0"/>
          </a:p>
        </p:txBody>
      </p:sp>
      <p:sp>
        <p:nvSpPr>
          <p:cNvPr id="16" name="Rectangle 15"/>
          <p:cNvSpPr/>
          <p:nvPr/>
        </p:nvSpPr>
        <p:spPr>
          <a:xfrm>
            <a:off x="1197456" y="2010028"/>
            <a:ext cx="7745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err="1" smtClean="0">
                <a:sym typeface="Wingdings" panose="05000000000000000000" pitchFamily="2" charset="2"/>
              </a:rPr>
              <a:t>Fabric</a:t>
            </a:r>
            <a:r>
              <a:rPr lang="fr-FR" i="1" dirty="0" smtClean="0">
                <a:sym typeface="Wingdings" panose="05000000000000000000" pitchFamily="2" charset="2"/>
              </a:rPr>
              <a:t> Tactile </a:t>
            </a:r>
            <a:r>
              <a:rPr lang="fr-FR" i="1" dirty="0" err="1" smtClean="0">
                <a:sym typeface="Wingdings" panose="05000000000000000000" pitchFamily="2" charset="2"/>
              </a:rPr>
              <a:t>Illustrated</a:t>
            </a:r>
            <a:r>
              <a:rPr lang="fr-FR" i="1" dirty="0" smtClean="0">
                <a:sym typeface="Wingdings" panose="05000000000000000000" pitchFamily="2" charset="2"/>
              </a:rPr>
              <a:t> books </a:t>
            </a:r>
            <a:endParaRPr lang="fr-FR" i="1" dirty="0"/>
          </a:p>
        </p:txBody>
      </p:sp>
      <p:sp>
        <p:nvSpPr>
          <p:cNvPr id="17" name="Rectangle 16"/>
          <p:cNvSpPr/>
          <p:nvPr/>
        </p:nvSpPr>
        <p:spPr>
          <a:xfrm>
            <a:off x="1228824" y="4355812"/>
            <a:ext cx="7745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sym typeface="Wingdings" panose="05000000000000000000" pitchFamily="2" charset="2"/>
              </a:rPr>
              <a:t>Tactile </a:t>
            </a:r>
            <a:r>
              <a:rPr lang="fr-FR" i="1" dirty="0" err="1" smtClean="0">
                <a:sym typeface="Wingdings" panose="05000000000000000000" pitchFamily="2" charset="2"/>
              </a:rPr>
              <a:t>Illustrated</a:t>
            </a:r>
            <a:r>
              <a:rPr lang="fr-FR" i="1" dirty="0" smtClean="0">
                <a:sym typeface="Wingdings" panose="05000000000000000000" pitchFamily="2" charset="2"/>
              </a:rPr>
              <a:t> books </a:t>
            </a:r>
            <a:endParaRPr lang="fr-FR" i="1" dirty="0"/>
          </a:p>
        </p:txBody>
      </p:sp>
      <p:sp>
        <p:nvSpPr>
          <p:cNvPr id="18" name="Rectangle 17"/>
          <p:cNvSpPr/>
          <p:nvPr/>
        </p:nvSpPr>
        <p:spPr>
          <a:xfrm>
            <a:off x="652760" y="836712"/>
            <a:ext cx="8321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For </a:t>
            </a:r>
            <a:r>
              <a:rPr lang="fr-FR" b="1" u="sng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children</a:t>
            </a:r>
            <a:r>
              <a:rPr lang="fr-FR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: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2760" y="5435932"/>
            <a:ext cx="8321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For </a:t>
            </a:r>
            <a:r>
              <a:rPr lang="fr-FR" b="1" u="sng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sighted</a:t>
            </a:r>
            <a:r>
              <a:rPr lang="fr-FR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b="1" u="sng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adults</a:t>
            </a:r>
            <a:r>
              <a:rPr lang="fr-FR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: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(parents and </a:t>
            </a:r>
            <a:r>
              <a:rPr lang="fr-FR" dirty="0" err="1" smtClean="0">
                <a:sym typeface="Wingdings" panose="05000000000000000000" pitchFamily="2" charset="2"/>
              </a:rPr>
              <a:t>professional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218664" y="4632796"/>
            <a:ext cx="7745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err="1" smtClean="0">
                <a:sym typeface="Wingdings" panose="05000000000000000000" pitchFamily="2" charset="2"/>
              </a:rPr>
              <a:t>Artist</a:t>
            </a:r>
            <a:r>
              <a:rPr lang="fr-FR" i="1" dirty="0" smtClean="0">
                <a:sym typeface="Wingdings" panose="05000000000000000000" pitchFamily="2" charset="2"/>
              </a:rPr>
              <a:t> Tactile </a:t>
            </a:r>
            <a:r>
              <a:rPr lang="fr-FR" i="1" dirty="0" err="1" smtClean="0">
                <a:sym typeface="Wingdings" panose="05000000000000000000" pitchFamily="2" charset="2"/>
              </a:rPr>
              <a:t>illustrated</a:t>
            </a:r>
            <a:r>
              <a:rPr lang="fr-FR" i="1" dirty="0" smtClean="0">
                <a:sym typeface="Wingdings" panose="05000000000000000000" pitchFamily="2" charset="2"/>
              </a:rPr>
              <a:t> books</a:t>
            </a:r>
            <a:endParaRPr lang="fr-FR" i="1" dirty="0"/>
          </a:p>
        </p:txBody>
      </p:sp>
      <p:sp>
        <p:nvSpPr>
          <p:cNvPr id="21" name="Rectangle 20"/>
          <p:cNvSpPr/>
          <p:nvPr/>
        </p:nvSpPr>
        <p:spPr>
          <a:xfrm>
            <a:off x="1187296" y="5795972"/>
            <a:ext cx="7745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err="1" smtClean="0">
                <a:sym typeface="Wingdings" panose="05000000000000000000" pitchFamily="2" charset="2"/>
              </a:rPr>
              <a:t>Essays</a:t>
            </a:r>
            <a:r>
              <a:rPr lang="fr-FR" i="1" dirty="0" smtClean="0">
                <a:sym typeface="Wingdings" panose="05000000000000000000" pitchFamily="2" charset="2"/>
              </a:rPr>
              <a:t> and guides </a:t>
            </a:r>
            <a:r>
              <a:rPr lang="fr-FR" i="1" dirty="0" err="1" smtClean="0">
                <a:sym typeface="Wingdings" panose="05000000000000000000" pitchFamily="2" charset="2"/>
              </a:rPr>
              <a:t>from</a:t>
            </a:r>
            <a:r>
              <a:rPr lang="fr-FR" i="1" dirty="0" smtClean="0">
                <a:sym typeface="Wingdings" panose="05000000000000000000" pitchFamily="2" charset="2"/>
              </a:rPr>
              <a:t> </a:t>
            </a:r>
            <a:r>
              <a:rPr lang="fr-FR" i="1" dirty="0" err="1" smtClean="0">
                <a:sym typeface="Wingdings" panose="05000000000000000000" pitchFamily="2" charset="2"/>
              </a:rPr>
              <a:t>abroad</a:t>
            </a:r>
            <a:endParaRPr lang="fr-FR" i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413320" y="914400"/>
            <a:ext cx="0" cy="533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159192" y="980728"/>
            <a:ext cx="304800" cy="15240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149032" y="5580856"/>
            <a:ext cx="304800" cy="15240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lèche droite rayée 7"/>
          <p:cNvSpPr/>
          <p:nvPr/>
        </p:nvSpPr>
        <p:spPr>
          <a:xfrm>
            <a:off x="437064" y="1412776"/>
            <a:ext cx="246832" cy="184666"/>
          </a:xfrm>
          <a:prstGeom prst="stripedRightArrow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rayée 25"/>
          <p:cNvSpPr/>
          <p:nvPr/>
        </p:nvSpPr>
        <p:spPr>
          <a:xfrm>
            <a:off x="436736" y="2884294"/>
            <a:ext cx="246832" cy="184666"/>
          </a:xfrm>
          <a:prstGeom prst="stripedRightArrow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rayée 26"/>
          <p:cNvSpPr/>
          <p:nvPr/>
        </p:nvSpPr>
        <p:spPr>
          <a:xfrm>
            <a:off x="426016" y="4180438"/>
            <a:ext cx="246832" cy="184666"/>
          </a:xfrm>
          <a:prstGeom prst="stripedRightArrow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/>
          <p:cNvSpPr/>
          <p:nvPr/>
        </p:nvSpPr>
        <p:spPr>
          <a:xfrm>
            <a:off x="858624" y="1813466"/>
            <a:ext cx="135602" cy="13560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Connecteur 27"/>
          <p:cNvSpPr/>
          <p:nvPr/>
        </p:nvSpPr>
        <p:spPr>
          <a:xfrm>
            <a:off x="858952" y="2109902"/>
            <a:ext cx="135602" cy="13560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Connecteur 28"/>
          <p:cNvSpPr/>
          <p:nvPr/>
        </p:nvSpPr>
        <p:spPr>
          <a:xfrm>
            <a:off x="869112" y="3212976"/>
            <a:ext cx="135602" cy="13560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rganigramme : Connecteur 29"/>
          <p:cNvSpPr/>
          <p:nvPr/>
        </p:nvSpPr>
        <p:spPr>
          <a:xfrm>
            <a:off x="869440" y="3509412"/>
            <a:ext cx="135602" cy="13560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rganigramme : Connecteur 30"/>
          <p:cNvSpPr/>
          <p:nvPr/>
        </p:nvSpPr>
        <p:spPr>
          <a:xfrm>
            <a:off x="899592" y="4457442"/>
            <a:ext cx="135602" cy="13560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rganigramme : Connecteur 31"/>
          <p:cNvSpPr/>
          <p:nvPr/>
        </p:nvSpPr>
        <p:spPr>
          <a:xfrm>
            <a:off x="899920" y="4753878"/>
            <a:ext cx="135602" cy="13560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Connecteur 32"/>
          <p:cNvSpPr/>
          <p:nvPr/>
        </p:nvSpPr>
        <p:spPr>
          <a:xfrm>
            <a:off x="879272" y="5897602"/>
            <a:ext cx="135602" cy="135602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14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400" b="1" u="sng" dirty="0"/>
              <a:t>Key-points of </a:t>
            </a:r>
            <a:r>
              <a:rPr lang="fr-FR" altLang="fr-FR" sz="2400" b="1" u="sng" dirty="0" err="1"/>
              <a:t>our</a:t>
            </a:r>
            <a:r>
              <a:rPr lang="fr-FR" altLang="fr-FR" sz="2400" b="1" u="sng" dirty="0"/>
              <a:t> </a:t>
            </a:r>
            <a:r>
              <a:rPr lang="fr-FR" altLang="fr-FR" sz="2400" b="1" u="sng" dirty="0" err="1"/>
              <a:t>TiB</a:t>
            </a:r>
            <a:endParaRPr lang="fr-FR" altLang="fr-FR" sz="2400" b="1" u="sng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836712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/>
              <a:t>2 </a:t>
            </a:r>
            <a:r>
              <a:rPr lang="fr-FR" altLang="fr-FR" dirty="0" err="1"/>
              <a:t>writings</a:t>
            </a:r>
            <a:r>
              <a:rPr lang="fr-FR" altLang="fr-FR" dirty="0"/>
              <a:t> </a:t>
            </a:r>
            <a:r>
              <a:rPr lang="fr-FR" altLang="fr-FR" dirty="0" smtClean="0"/>
              <a:t>: large </a:t>
            </a:r>
            <a:r>
              <a:rPr lang="fr-FR" altLang="fr-FR" dirty="0" err="1"/>
              <a:t>print</a:t>
            </a:r>
            <a:r>
              <a:rPr lang="fr-FR" altLang="fr-FR" dirty="0"/>
              <a:t> &amp; Braille (Grade 1)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9600" y="2492896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err="1"/>
              <a:t>Contrasted</a:t>
            </a:r>
            <a:r>
              <a:rPr lang="fr-FR" altLang="fr-FR" dirty="0"/>
              <a:t> </a:t>
            </a:r>
            <a:r>
              <a:rPr lang="fr-FR" altLang="fr-FR" dirty="0" err="1"/>
              <a:t>colours</a:t>
            </a:r>
            <a:r>
              <a:rPr lang="fr-FR" altLang="fr-FR" dirty="0"/>
              <a:t> to </a:t>
            </a:r>
            <a:r>
              <a:rPr lang="fr-FR" altLang="fr-FR" dirty="0" err="1"/>
              <a:t>stimulate</a:t>
            </a:r>
            <a:r>
              <a:rPr lang="fr-FR" altLang="fr-FR" dirty="0"/>
              <a:t> </a:t>
            </a:r>
            <a:r>
              <a:rPr lang="fr-FR" altLang="fr-FR" dirty="0" err="1"/>
              <a:t>residual</a:t>
            </a:r>
            <a:r>
              <a:rPr lang="fr-FR" altLang="fr-FR" dirty="0"/>
              <a:t> </a:t>
            </a:r>
            <a:r>
              <a:rPr lang="fr-FR" altLang="fr-FR" dirty="0" err="1"/>
              <a:t>sight</a:t>
            </a:r>
            <a:endParaRPr lang="fr-FR" altLang="fr-FR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9600" y="3068960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err="1"/>
              <a:t>Pictures</a:t>
            </a:r>
            <a:r>
              <a:rPr lang="fr-FR" altLang="fr-FR" dirty="0"/>
              <a:t> in </a:t>
            </a:r>
            <a:r>
              <a:rPr lang="fr-FR" altLang="fr-FR" dirty="0" smtClean="0"/>
              <a:t>relief (by collage </a:t>
            </a:r>
            <a:r>
              <a:rPr lang="fr-FR" altLang="fr-FR" dirty="0"/>
              <a:t>90</a:t>
            </a:r>
            <a:r>
              <a:rPr lang="fr-FR" altLang="fr-FR" dirty="0" smtClean="0"/>
              <a:t>%)</a:t>
            </a:r>
            <a:r>
              <a:rPr lang="fr-FR" altLang="fr-FR" dirty="0"/>
              <a:t>  </a:t>
            </a:r>
            <a:r>
              <a:rPr lang="fr-FR" altLang="fr-FR" dirty="0" smtClean="0"/>
              <a:t>                                                                                           (</a:t>
            </a:r>
            <a:r>
              <a:rPr lang="fr-FR" altLang="fr-FR" i="1" dirty="0" err="1" smtClean="0"/>
              <a:t>based</a:t>
            </a:r>
            <a:r>
              <a:rPr lang="fr-FR" altLang="fr-FR" i="1" dirty="0" smtClean="0"/>
              <a:t> on </a:t>
            </a:r>
            <a:r>
              <a:rPr lang="fr-FR" altLang="fr-FR" i="1" dirty="0" err="1" smtClean="0"/>
              <a:t>research</a:t>
            </a:r>
            <a:r>
              <a:rPr lang="fr-FR" altLang="fr-FR" i="1" dirty="0" smtClean="0"/>
              <a:t>, textures are the main clue for recognition</a:t>
            </a:r>
            <a:r>
              <a:rPr lang="fr-FR" altLang="fr-FR" dirty="0" smtClean="0"/>
              <a:t>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09600" y="3861048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/>
              <a:t>Binding </a:t>
            </a:r>
            <a:r>
              <a:rPr lang="fr-FR" altLang="fr-FR" dirty="0" err="1"/>
              <a:t>providing</a:t>
            </a:r>
            <a:r>
              <a:rPr lang="fr-FR" altLang="fr-FR" dirty="0"/>
              <a:t> full horizontal </a:t>
            </a:r>
            <a:r>
              <a:rPr lang="fr-FR" altLang="fr-FR" dirty="0" smtClean="0"/>
              <a:t>pages (</a:t>
            </a:r>
            <a:r>
              <a:rPr lang="fr-FR" altLang="fr-FR" dirty="0" err="1" smtClean="0"/>
              <a:t>necessary</a:t>
            </a:r>
            <a:r>
              <a:rPr lang="fr-FR" altLang="fr-FR" dirty="0" smtClean="0"/>
              <a:t> for tactile </a:t>
            </a:r>
            <a:r>
              <a:rPr lang="fr-FR" altLang="fr-FR" dirty="0" err="1" smtClean="0"/>
              <a:t>reading</a:t>
            </a:r>
            <a:r>
              <a:rPr lang="fr-FR" altLang="fr-FR" dirty="0" smtClean="0"/>
              <a:t>)</a:t>
            </a:r>
            <a:endParaRPr lang="fr-FR" altLang="fr-FR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9600" y="5517232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err="1"/>
              <a:t>Shall</a:t>
            </a:r>
            <a:r>
              <a:rPr lang="fr-FR" altLang="fr-FR" dirty="0"/>
              <a:t> help the </a:t>
            </a:r>
            <a:r>
              <a:rPr lang="fr-FR" altLang="fr-FR" dirty="0" err="1"/>
              <a:t>child’s</a:t>
            </a:r>
            <a:r>
              <a:rPr lang="fr-FR" altLang="fr-FR" dirty="0"/>
              <a:t> </a:t>
            </a:r>
            <a:r>
              <a:rPr lang="fr-FR" altLang="fr-FR" dirty="0" smtClean="0"/>
              <a:t>social </a:t>
            </a:r>
            <a:r>
              <a:rPr lang="fr-FR" altLang="fr-FR" dirty="0" err="1" smtClean="0"/>
              <a:t>integration</a:t>
            </a:r>
            <a:r>
              <a:rPr lang="fr-FR" altLang="fr-FR" dirty="0" smtClean="0"/>
              <a:t> </a:t>
            </a:r>
            <a:r>
              <a:rPr lang="fr-FR" altLang="fr-FR" dirty="0"/>
              <a:t>/ inclusion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09600" y="4437112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err="1"/>
              <a:t>Shall</a:t>
            </a:r>
            <a:r>
              <a:rPr lang="fr-FR" altLang="fr-FR" dirty="0"/>
              <a:t> </a:t>
            </a:r>
            <a:r>
              <a:rPr lang="fr-FR" altLang="fr-FR" dirty="0" err="1"/>
              <a:t>give</a:t>
            </a:r>
            <a:r>
              <a:rPr lang="fr-FR" altLang="fr-FR" dirty="0"/>
              <a:t> a positive « image » of the </a:t>
            </a:r>
            <a:r>
              <a:rPr lang="fr-FR" altLang="fr-FR" dirty="0" err="1" smtClean="0"/>
              <a:t>visually</a:t>
            </a:r>
            <a:r>
              <a:rPr lang="fr-FR" altLang="fr-FR" dirty="0" smtClean="0"/>
              <a:t> </a:t>
            </a:r>
            <a:r>
              <a:rPr lang="fr-FR" altLang="fr-FR" dirty="0" err="1"/>
              <a:t>i</a:t>
            </a:r>
            <a:r>
              <a:rPr lang="fr-FR" altLang="fr-FR" dirty="0" err="1" smtClean="0"/>
              <a:t>mpaired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children</a:t>
            </a:r>
            <a:endParaRPr lang="fr-FR" altLang="fr-FR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04800" y="914399"/>
            <a:ext cx="0" cy="570355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6200" y="989112"/>
            <a:ext cx="304800" cy="1524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28600" y="2645296"/>
            <a:ext cx="304800" cy="1524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200" y="3221360"/>
            <a:ext cx="304800" cy="1524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28600" y="4013448"/>
            <a:ext cx="304800" cy="1524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200" y="4513312"/>
            <a:ext cx="304800" cy="1524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28600" y="5121642"/>
            <a:ext cx="304800" cy="1524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62000" y="1245404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/>
              <a:t>-Large </a:t>
            </a:r>
            <a:r>
              <a:rPr lang="fr-FR" altLang="fr-FR" dirty="0" err="1"/>
              <a:t>print</a:t>
            </a:r>
            <a:r>
              <a:rPr lang="fr-FR" altLang="fr-FR" dirty="0"/>
              <a:t> </a:t>
            </a:r>
            <a:r>
              <a:rPr lang="fr-FR" altLang="fr-FR" dirty="0" smtClean="0"/>
              <a:t>for </a:t>
            </a:r>
            <a:r>
              <a:rPr lang="fr-FR" altLang="fr-FR" dirty="0" err="1" smtClean="0"/>
              <a:t>partially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sighted</a:t>
            </a:r>
            <a:r>
              <a:rPr lang="fr-FR" altLang="fr-FR" dirty="0" smtClean="0"/>
              <a:t> and </a:t>
            </a:r>
            <a:r>
              <a:rPr lang="fr-FR" altLang="fr-FR" dirty="0" err="1" smtClean="0"/>
              <a:t>sighted</a:t>
            </a:r>
            <a:endParaRPr lang="fr-FR" altLang="fr-FR" dirty="0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75896" y="1605444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/>
              <a:t>-Braille for </a:t>
            </a:r>
            <a:r>
              <a:rPr lang="fr-FR" altLang="fr-FR" dirty="0" err="1" smtClean="0"/>
              <a:t>blind</a:t>
            </a:r>
            <a:endParaRPr lang="fr-FR" altLang="fr-FR" dirty="0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18120" y="1965484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>
                <a:sym typeface="Wingdings" panose="05000000000000000000" pitchFamily="2" charset="2"/>
              </a:rPr>
              <a:t></a:t>
            </a:r>
            <a:r>
              <a:rPr lang="fr-FR" altLang="fr-FR" b="1" i="1" dirty="0" err="1" smtClean="0"/>
              <a:t>our</a:t>
            </a:r>
            <a:r>
              <a:rPr lang="fr-FR" altLang="fr-FR" b="1" i="1" dirty="0" smtClean="0"/>
              <a:t> books </a:t>
            </a:r>
            <a:r>
              <a:rPr lang="fr-FR" altLang="fr-FR" b="1" i="1" dirty="0" err="1" smtClean="0"/>
              <a:t>can</a:t>
            </a:r>
            <a:r>
              <a:rPr lang="fr-FR" altLang="fr-FR" b="1" i="1" dirty="0" smtClean="0"/>
              <a:t> </a:t>
            </a:r>
            <a:r>
              <a:rPr lang="fr-FR" altLang="fr-FR" b="1" i="1" dirty="0" err="1" smtClean="0"/>
              <a:t>be</a:t>
            </a:r>
            <a:r>
              <a:rPr lang="fr-FR" altLang="fr-FR" b="1" i="1" dirty="0" smtClean="0"/>
              <a:t> </a:t>
            </a:r>
            <a:r>
              <a:rPr lang="fr-FR" altLang="fr-FR" b="1" i="1" dirty="0" err="1" smtClean="0"/>
              <a:t>shared</a:t>
            </a:r>
            <a:r>
              <a:rPr lang="fr-FR" altLang="fr-FR" b="1" i="1" dirty="0" smtClean="0"/>
              <a:t> by </a:t>
            </a:r>
            <a:r>
              <a:rPr lang="fr-FR" altLang="fr-FR" b="1" i="1" dirty="0" err="1" smtClean="0"/>
              <a:t>sighted</a:t>
            </a:r>
            <a:r>
              <a:rPr lang="fr-FR" altLang="fr-FR" b="1" i="1" dirty="0" smtClean="0"/>
              <a:t> and </a:t>
            </a:r>
            <a:r>
              <a:rPr lang="fr-FR" altLang="fr-FR" b="1" i="1" dirty="0" err="1" smtClean="0"/>
              <a:t>visually</a:t>
            </a:r>
            <a:r>
              <a:rPr lang="fr-FR" altLang="fr-FR" b="1" i="1" dirty="0" smtClean="0"/>
              <a:t> </a:t>
            </a:r>
            <a:r>
              <a:rPr lang="fr-FR" altLang="fr-FR" b="1" i="1" dirty="0" err="1" smtClean="0"/>
              <a:t>impaired</a:t>
            </a:r>
            <a:r>
              <a:rPr lang="fr-FR" altLang="fr-FR" b="1" i="1" dirty="0" smtClean="0"/>
              <a:t> (</a:t>
            </a:r>
            <a:r>
              <a:rPr lang="fr-FR" altLang="fr-FR" b="1" i="1" dirty="0" err="1" smtClean="0"/>
              <a:t>integration</a:t>
            </a:r>
            <a:r>
              <a:rPr lang="fr-FR" altLang="fr-FR" b="1" i="1" dirty="0" smtClean="0"/>
              <a:t>)</a:t>
            </a:r>
            <a:endParaRPr lang="fr-FR" altLang="fr-FR" b="1" i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29138" y="5013176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err="1"/>
              <a:t>Shall</a:t>
            </a:r>
            <a:r>
              <a:rPr lang="fr-FR" altLang="fr-FR" dirty="0"/>
              <a:t> </a:t>
            </a:r>
            <a:r>
              <a:rPr lang="fr-FR" altLang="fr-FR" dirty="0" err="1" smtClean="0"/>
              <a:t>be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visually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esthetic</a:t>
            </a:r>
            <a:r>
              <a:rPr lang="fr-FR" altLang="fr-FR" dirty="0" smtClean="0"/>
              <a:t> and </a:t>
            </a:r>
            <a:r>
              <a:rPr lang="fr-FR" altLang="fr-FR" dirty="0" err="1" smtClean="0"/>
              <a:t>tactually</a:t>
            </a:r>
            <a:r>
              <a:rPr lang="fr-FR" altLang="fr-FR" dirty="0" smtClean="0"/>
              <a:t> efficient</a:t>
            </a:r>
            <a:endParaRPr lang="fr-FR" altLang="fr-FR" dirty="0"/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107504" y="5662156"/>
            <a:ext cx="304800" cy="1524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251520" y="6178692"/>
            <a:ext cx="304800" cy="1524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618252" y="6044654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/>
              <a:t>… </a:t>
            </a:r>
            <a:r>
              <a:rPr lang="fr-FR" altLang="fr-FR" b="1" i="1" dirty="0" smtClean="0"/>
              <a:t>and </a:t>
            </a:r>
            <a:r>
              <a:rPr lang="fr-FR" altLang="fr-FR" b="1" i="1" dirty="0" err="1" smtClean="0"/>
              <a:t>be</a:t>
            </a:r>
            <a:r>
              <a:rPr lang="fr-FR" altLang="fr-FR" b="1" i="1" dirty="0" smtClean="0"/>
              <a:t> as cheap as possible !!!</a:t>
            </a:r>
            <a:endParaRPr lang="fr-FR" altLang="fr-FR" b="1" i="1" dirty="0"/>
          </a:p>
        </p:txBody>
      </p:sp>
    </p:spTree>
    <p:extLst>
      <p:ext uri="{BB962C8B-B14F-4D97-AF65-F5344CB8AC3E}">
        <p14:creationId xmlns:p14="http://schemas.microsoft.com/office/powerpoint/2010/main" val="425704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9" grpId="0"/>
      <p:bldP spid="22" grpId="0"/>
      <p:bldP spid="23" grpId="0"/>
      <p:bldP spid="25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60" y="27809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What</a:t>
            </a:r>
            <a:r>
              <a:rPr lang="fr-FR" b="1" dirty="0" smtClean="0"/>
              <a:t> </a:t>
            </a:r>
            <a:r>
              <a:rPr lang="fr-FR" b="1" dirty="0" err="1" smtClean="0"/>
              <a:t>kind</a:t>
            </a:r>
            <a:r>
              <a:rPr lang="fr-FR" b="1" dirty="0" smtClean="0"/>
              <a:t> of books do </a:t>
            </a:r>
            <a:r>
              <a:rPr lang="fr-FR" b="1" dirty="0" err="1" smtClean="0"/>
              <a:t>we</a:t>
            </a:r>
            <a:r>
              <a:rPr lang="fr-FR" b="1" dirty="0" smtClean="0"/>
              <a:t> </a:t>
            </a:r>
            <a:r>
              <a:rPr lang="fr-FR" b="1" dirty="0" err="1" smtClean="0"/>
              <a:t>publish</a:t>
            </a:r>
            <a:r>
              <a:rPr lang="fr-FR" b="1" dirty="0" smtClean="0"/>
              <a:t> ?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58340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14144"/>
            <a:ext cx="91440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u="sng" dirty="0" smtClean="0">
                <a:latin typeface="Arial" charset="0"/>
              </a:rPr>
              <a:t>1-Fabric </a:t>
            </a:r>
            <a:r>
              <a:rPr lang="fr-FR" altLang="fr-FR" sz="2000" b="1" u="sng" dirty="0" err="1" smtClean="0">
                <a:latin typeface="Arial" charset="0"/>
              </a:rPr>
              <a:t>TiB</a:t>
            </a:r>
            <a:r>
              <a:rPr lang="fr-FR" altLang="fr-FR" sz="2000" b="1" u="sng" dirty="0" smtClean="0">
                <a:latin typeface="Arial" charset="0"/>
              </a:rPr>
              <a:t> </a:t>
            </a:r>
            <a:r>
              <a:rPr lang="fr-FR" altLang="fr-FR" sz="2000" dirty="0" smtClean="0">
                <a:latin typeface="Arial" charset="0"/>
              </a:rPr>
              <a:t>(</a:t>
            </a:r>
            <a:r>
              <a:rPr lang="fr-FR" altLang="fr-FR" sz="2000" dirty="0" err="1" smtClean="0">
                <a:latin typeface="Arial" charset="0"/>
              </a:rPr>
              <a:t>author</a:t>
            </a:r>
            <a:r>
              <a:rPr lang="fr-FR" altLang="fr-FR" sz="2000" dirty="0" smtClean="0">
                <a:latin typeface="Arial" charset="0"/>
              </a:rPr>
              <a:t>, Lynette Rudman, </a:t>
            </a:r>
            <a:r>
              <a:rPr lang="fr-FR" altLang="fr-FR" sz="2000" dirty="0" err="1" smtClean="0">
                <a:latin typeface="Arial" charset="0"/>
              </a:rPr>
              <a:t>Sth</a:t>
            </a:r>
            <a:r>
              <a:rPr lang="fr-FR" altLang="fr-FR" sz="2000" dirty="0" smtClean="0">
                <a:latin typeface="Arial" charset="0"/>
              </a:rPr>
              <a:t> </a:t>
            </a:r>
            <a:r>
              <a:rPr lang="fr-FR" altLang="fr-FR" sz="2000" dirty="0" err="1" smtClean="0">
                <a:latin typeface="Arial" charset="0"/>
              </a:rPr>
              <a:t>Africa</a:t>
            </a:r>
            <a:r>
              <a:rPr lang="fr-FR" altLang="fr-FR" sz="2000" dirty="0" smtClean="0">
                <a:latin typeface="Arial" charset="0"/>
              </a:rPr>
              <a:t>)</a:t>
            </a:r>
            <a:endParaRPr lang="fr-FR" altLang="fr-FR" sz="2000" dirty="0">
              <a:latin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28" y="2650364"/>
            <a:ext cx="2796024" cy="14987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839" y="4405996"/>
            <a:ext cx="1438656" cy="8199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5" y="4405996"/>
            <a:ext cx="1438656" cy="7985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29" y="4394224"/>
            <a:ext cx="1623601" cy="8221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380009"/>
            <a:ext cx="1580524" cy="8170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52" y="890055"/>
            <a:ext cx="1588030" cy="138681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16" y="5598376"/>
            <a:ext cx="1601024" cy="9463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96" y="897740"/>
            <a:ext cx="2068698" cy="137913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8" y="870172"/>
            <a:ext cx="2110050" cy="14067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00" y="2650364"/>
            <a:ext cx="2151804" cy="143453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48" y="5560007"/>
            <a:ext cx="1443932" cy="96262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8" y="2650364"/>
            <a:ext cx="2248074" cy="149871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576260"/>
            <a:ext cx="1438656" cy="9906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5" y="5649649"/>
            <a:ext cx="1438656" cy="78333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360" y="870812"/>
            <a:ext cx="1795096" cy="1346322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174556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37571" name="Picture 3" descr="C:\2010\Conférence\Ibby\DSCF5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3" name="Picture 5" descr="C:\B-Photos\Albums\Les aventures de P Point\PPT ou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31242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4" name="Picture 6" descr="C:\B-Photos\Albums\Les aventures de P Point\DSCF0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57250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5" name="Picture 7" descr="C:\B-Photos\Albums\Les aventures de P Point\DSCF03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39484"/>
            <a:ext cx="2538288" cy="190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6" name="Picture 8" descr="C:\B-Photos\Albums\Les aventures de P Point\DSCF03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2895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7" name="Text Box 9"/>
          <p:cNvSpPr txBox="1">
            <a:spLocks noChangeArrowheads="1"/>
          </p:cNvSpPr>
          <p:nvPr/>
        </p:nvSpPr>
        <p:spPr bwMode="auto">
          <a:xfrm>
            <a:off x="228600" y="3276600"/>
            <a:ext cx="3048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dirty="0" smtClean="0">
                <a:latin typeface="Arial" charset="0"/>
              </a:rPr>
              <a:t>16x16cm (6x6 </a:t>
            </a:r>
            <a:r>
              <a:rPr lang="fr-FR" altLang="fr-FR" sz="1600" dirty="0" err="1" smtClean="0">
                <a:latin typeface="Arial" charset="0"/>
              </a:rPr>
              <a:t>inches</a:t>
            </a:r>
            <a:r>
              <a:rPr lang="fr-FR" altLang="fr-FR" sz="1600" dirty="0" smtClean="0">
                <a:latin typeface="Arial" charset="0"/>
              </a:rPr>
              <a:t>)</a:t>
            </a:r>
            <a:endParaRPr lang="fr-FR" altLang="fr-FR" sz="1600" dirty="0">
              <a:latin typeface="Arial" charset="0"/>
            </a:endParaRPr>
          </a:p>
        </p:txBody>
      </p:sp>
      <p:sp>
        <p:nvSpPr>
          <p:cNvPr id="237578" name="Text Box 10"/>
          <p:cNvSpPr txBox="1">
            <a:spLocks noChangeArrowheads="1"/>
          </p:cNvSpPr>
          <p:nvPr/>
        </p:nvSpPr>
        <p:spPr bwMode="auto">
          <a:xfrm>
            <a:off x="228600" y="4114800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600" dirty="0">
                <a:latin typeface="Arial" charset="0"/>
              </a:rPr>
              <a:t>Binding </a:t>
            </a:r>
            <a:r>
              <a:rPr lang="fr-FR" altLang="fr-FR" sz="1600" dirty="0" err="1">
                <a:latin typeface="Arial" charset="0"/>
              </a:rPr>
              <a:t>without</a:t>
            </a:r>
            <a:r>
              <a:rPr lang="fr-FR" altLang="fr-FR" sz="1600" dirty="0">
                <a:latin typeface="Arial" charset="0"/>
              </a:rPr>
              <a:t> spiral</a:t>
            </a:r>
          </a:p>
        </p:txBody>
      </p:sp>
      <p:sp>
        <p:nvSpPr>
          <p:cNvPr id="237579" name="Text Box 11"/>
          <p:cNvSpPr txBox="1">
            <a:spLocks noChangeArrowheads="1"/>
          </p:cNvSpPr>
          <p:nvPr/>
        </p:nvSpPr>
        <p:spPr bwMode="auto">
          <a:xfrm>
            <a:off x="15176" y="24304"/>
            <a:ext cx="9128824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u="sng" dirty="0">
                <a:latin typeface="Arial" charset="0"/>
              </a:rPr>
              <a:t>2-Educational </a:t>
            </a:r>
            <a:r>
              <a:rPr lang="fr-FR" altLang="fr-FR" sz="2000" b="1" u="sng" dirty="0" err="1">
                <a:latin typeface="Arial" charset="0"/>
              </a:rPr>
              <a:t>TiB</a:t>
            </a:r>
            <a:endParaRPr lang="fr-FR" altLang="fr-FR" sz="2000" b="1" u="sng" dirty="0">
              <a:latin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405349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7" grpId="0"/>
      <p:bldP spid="2375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38595" name="Picture 3" descr="C:\B-Photos\Albums\Classeurs Péda\DSCN5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4861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596" name="Picture 4" descr="C:\A-2011\Conférences 2011\CTEBVI USA\Classeu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51054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-8200" y="635"/>
            <a:ext cx="91522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u="sng" dirty="0">
                <a:latin typeface="Arial" charset="0"/>
              </a:rPr>
              <a:t>3-Pre-school </a:t>
            </a:r>
            <a:r>
              <a:rPr lang="fr-FR" altLang="fr-FR" sz="2000" b="1" u="sng" dirty="0" err="1">
                <a:latin typeface="Arial" charset="0"/>
              </a:rPr>
              <a:t>TiB</a:t>
            </a:r>
            <a:endParaRPr lang="fr-FR" altLang="fr-FR" sz="2000" b="1" u="sng" dirty="0">
              <a:latin typeface="Arial" charset="0"/>
            </a:endParaRP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228600" y="5943600"/>
            <a:ext cx="3352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 err="1">
                <a:latin typeface="Arial" charset="0"/>
              </a:rPr>
              <a:t>Ldqr</a:t>
            </a:r>
            <a:r>
              <a:rPr lang="fr-FR" altLang="fr-FR" sz="1800" dirty="0">
                <a:latin typeface="Arial" charset="0"/>
              </a:rPr>
              <a:t>, 2008                                   </a:t>
            </a:r>
            <a:r>
              <a:rPr lang="fr-FR" altLang="fr-FR" sz="1600" dirty="0" smtClean="0">
                <a:latin typeface="Arial" charset="0"/>
              </a:rPr>
              <a:t>21x29,7cm (8.5 x11.5 </a:t>
            </a:r>
            <a:r>
              <a:rPr lang="fr-FR" altLang="fr-FR" sz="1600" dirty="0" err="1" smtClean="0">
                <a:latin typeface="Arial" charset="0"/>
              </a:rPr>
              <a:t>inches</a:t>
            </a:r>
            <a:r>
              <a:rPr lang="fr-FR" altLang="fr-FR" sz="1600" dirty="0" smtClean="0">
                <a:latin typeface="Arial" charset="0"/>
              </a:rPr>
              <a:t>)       16 </a:t>
            </a:r>
            <a:r>
              <a:rPr lang="fr-FR" altLang="fr-FR" sz="1600" dirty="0" err="1" smtClean="0">
                <a:latin typeface="Arial" charset="0"/>
              </a:rPr>
              <a:t>sheets</a:t>
            </a:r>
            <a:endParaRPr lang="fr-FR" altLang="fr-FR" sz="1600" dirty="0">
              <a:latin typeface="Arial" charset="0"/>
            </a:endParaRPr>
          </a:p>
        </p:txBody>
      </p:sp>
      <p:sp>
        <p:nvSpPr>
          <p:cNvPr id="238599" name="Line 7"/>
          <p:cNvSpPr>
            <a:spLocks noChangeShapeType="1"/>
          </p:cNvSpPr>
          <p:nvPr/>
        </p:nvSpPr>
        <p:spPr bwMode="auto">
          <a:xfrm flipH="1">
            <a:off x="5334000" y="1772816"/>
            <a:ext cx="0" cy="11227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3810000" y="11430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>
                <a:latin typeface="Arial" charset="0"/>
              </a:rPr>
              <a:t>For the </a:t>
            </a:r>
            <a:r>
              <a:rPr lang="fr-FR" altLang="fr-FR" dirty="0" err="1">
                <a:latin typeface="Arial" charset="0"/>
              </a:rPr>
              <a:t>sighted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teacher</a:t>
            </a:r>
            <a:r>
              <a:rPr lang="fr-FR" altLang="fr-FR" dirty="0">
                <a:latin typeface="Arial" charset="0"/>
              </a:rPr>
              <a:t> of a </a:t>
            </a:r>
            <a:r>
              <a:rPr lang="fr-FR" altLang="fr-FR" dirty="0" err="1">
                <a:latin typeface="Arial" charset="0"/>
              </a:rPr>
              <a:t>mainstream</a:t>
            </a:r>
            <a:r>
              <a:rPr lang="fr-FR" altLang="fr-FR" dirty="0">
                <a:latin typeface="Arial" charset="0"/>
              </a:rPr>
              <a:t> class</a:t>
            </a:r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4953000" y="6096000"/>
            <a:ext cx="2667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>
                <a:latin typeface="Arial" charset="0"/>
              </a:rPr>
              <a:t>For the </a:t>
            </a:r>
            <a:r>
              <a:rPr lang="fr-FR" altLang="fr-FR" dirty="0" err="1" smtClean="0">
                <a:latin typeface="Arial" charset="0"/>
              </a:rPr>
              <a:t>blind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child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238602" name="Line 10"/>
          <p:cNvSpPr>
            <a:spLocks noChangeShapeType="1"/>
          </p:cNvSpPr>
          <p:nvPr/>
        </p:nvSpPr>
        <p:spPr bwMode="auto">
          <a:xfrm flipV="1">
            <a:off x="5943600" y="5410200"/>
            <a:ext cx="1371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8603" name="Line 11"/>
          <p:cNvSpPr>
            <a:spLocks noChangeShapeType="1"/>
          </p:cNvSpPr>
          <p:nvPr/>
        </p:nvSpPr>
        <p:spPr bwMode="auto">
          <a:xfrm flipH="1">
            <a:off x="6900863" y="2362200"/>
            <a:ext cx="64293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8604" name="Text Box 12"/>
          <p:cNvSpPr txBox="1">
            <a:spLocks noChangeArrowheads="1"/>
          </p:cNvSpPr>
          <p:nvPr/>
        </p:nvSpPr>
        <p:spPr bwMode="auto">
          <a:xfrm>
            <a:off x="7162800" y="1995488"/>
            <a:ext cx="190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>
                <a:latin typeface="Arial" charset="0"/>
              </a:rPr>
              <a:t>t</a:t>
            </a:r>
            <a:r>
              <a:rPr lang="fr-FR" altLang="fr-FR" sz="1800" dirty="0" smtClean="0">
                <a:latin typeface="Arial" charset="0"/>
              </a:rPr>
              <a:t>o </a:t>
            </a:r>
            <a:r>
              <a:rPr lang="fr-FR" altLang="fr-FR" sz="1800" dirty="0">
                <a:latin typeface="Arial" charset="0"/>
              </a:rPr>
              <a:t>stick labels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62934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8" grpId="0"/>
      <p:bldP spid="238599" grpId="0" animBg="1"/>
      <p:bldP spid="238600" grpId="0"/>
      <p:bldP spid="238601" grpId="0"/>
      <p:bldP spid="238602" grpId="0" animBg="1"/>
      <p:bldP spid="238603" grpId="0" animBg="1"/>
      <p:bldP spid="2386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39619" name="Picture 3" descr="C:\B-Photos\Albums\Crokato\DSCN08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7688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20" name="Picture 4" descr="C:\B-Photos\Albums\Souffle de vent\DSCN26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1488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21" name="Picture 5" descr="C:\A-2011\Conférences 2011\CTEBVI USA\DSCF73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22" name="Picture 6" descr="C:\A-2011\Conférences 2011\CTEBVI USA\DSCF73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0" y="3214688"/>
            <a:ext cx="441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 err="1">
                <a:latin typeface="Arial" charset="0"/>
              </a:rPr>
              <a:t>Ldqr</a:t>
            </a:r>
            <a:r>
              <a:rPr lang="fr-FR" altLang="fr-FR" sz="1800" dirty="0">
                <a:latin typeface="Arial" charset="0"/>
              </a:rPr>
              <a:t>, 2000, 2010,</a:t>
            </a:r>
            <a:r>
              <a:rPr lang="fr-FR" altLang="fr-FR" sz="1800" i="1" dirty="0">
                <a:latin typeface="Arial" charset="0"/>
              </a:rPr>
              <a:t> </a:t>
            </a:r>
            <a:r>
              <a:rPr lang="fr-FR" altLang="fr-FR" sz="1800" i="1" dirty="0" err="1">
                <a:latin typeface="Arial" charset="0"/>
              </a:rPr>
              <a:t>Crokato</a:t>
            </a:r>
            <a:r>
              <a:rPr lang="fr-FR" altLang="fr-FR" sz="1800" dirty="0">
                <a:latin typeface="Arial" charset="0"/>
              </a:rPr>
              <a:t>, French </a:t>
            </a:r>
            <a:r>
              <a:rPr lang="fr-FR" altLang="fr-FR" sz="1800" dirty="0" err="1">
                <a:latin typeface="Arial" charset="0"/>
              </a:rPr>
              <a:t>author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5005388" y="314325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 err="1">
                <a:latin typeface="Arial" charset="0"/>
              </a:rPr>
              <a:t>Ldqr</a:t>
            </a:r>
            <a:r>
              <a:rPr lang="fr-FR" altLang="fr-FR" sz="1800" dirty="0">
                <a:latin typeface="Arial" charset="0"/>
              </a:rPr>
              <a:t>, 2008,</a:t>
            </a:r>
            <a:r>
              <a:rPr lang="fr-FR" altLang="fr-FR" sz="1800" i="1" dirty="0">
                <a:latin typeface="Arial" charset="0"/>
              </a:rPr>
              <a:t> </a:t>
            </a:r>
            <a:r>
              <a:rPr lang="fr-FR" altLang="fr-FR" sz="1800" i="1" dirty="0" err="1">
                <a:latin typeface="Arial" charset="0"/>
              </a:rPr>
              <a:t>Little</a:t>
            </a:r>
            <a:r>
              <a:rPr lang="fr-FR" altLang="fr-FR" sz="1800" i="1" dirty="0">
                <a:latin typeface="Arial" charset="0"/>
              </a:rPr>
              <a:t> </a:t>
            </a:r>
            <a:r>
              <a:rPr lang="fr-FR" altLang="fr-FR" sz="1800" i="1" dirty="0" err="1">
                <a:latin typeface="Arial" charset="0"/>
              </a:rPr>
              <a:t>breath</a:t>
            </a:r>
            <a:r>
              <a:rPr lang="fr-FR" altLang="fr-FR" sz="1800" i="1" dirty="0">
                <a:latin typeface="Arial" charset="0"/>
              </a:rPr>
              <a:t> of </a:t>
            </a:r>
            <a:r>
              <a:rPr lang="fr-FR" altLang="fr-FR" sz="1800" i="1" dirty="0" err="1">
                <a:latin typeface="Arial" charset="0"/>
              </a:rPr>
              <a:t>wind</a:t>
            </a:r>
            <a:r>
              <a:rPr lang="fr-FR" altLang="fr-FR" sz="1800" dirty="0">
                <a:latin typeface="Arial" charset="0"/>
              </a:rPr>
              <a:t>, </a:t>
            </a:r>
            <a:r>
              <a:rPr lang="fr-FR" altLang="fr-FR" sz="1800" dirty="0" err="1">
                <a:latin typeface="Arial" charset="0"/>
              </a:rPr>
              <a:t>Italian</a:t>
            </a:r>
            <a:r>
              <a:rPr lang="fr-FR" altLang="fr-FR" sz="1800" dirty="0">
                <a:latin typeface="Arial" charset="0"/>
              </a:rPr>
              <a:t> </a:t>
            </a:r>
            <a:r>
              <a:rPr lang="fr-FR" altLang="fr-FR" sz="1800" dirty="0" err="1">
                <a:latin typeface="Arial" charset="0"/>
              </a:rPr>
              <a:t>author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0" y="6415088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 err="1">
                <a:latin typeface="Arial" charset="0"/>
              </a:rPr>
              <a:t>Ldqr</a:t>
            </a:r>
            <a:r>
              <a:rPr lang="fr-FR" altLang="fr-FR" sz="1800" dirty="0">
                <a:latin typeface="Arial" charset="0"/>
              </a:rPr>
              <a:t>,</a:t>
            </a:r>
            <a:r>
              <a:rPr lang="fr-FR" altLang="fr-FR" sz="1800" i="1" dirty="0">
                <a:latin typeface="Arial" charset="0"/>
              </a:rPr>
              <a:t> </a:t>
            </a:r>
            <a:r>
              <a:rPr lang="fr-FR" altLang="fr-FR" sz="1800" dirty="0">
                <a:latin typeface="Arial" charset="0"/>
              </a:rPr>
              <a:t>2011, </a:t>
            </a:r>
            <a:r>
              <a:rPr lang="fr-FR" altLang="fr-FR" sz="1800" i="1" dirty="0">
                <a:latin typeface="Arial" charset="0"/>
              </a:rPr>
              <a:t>3 </a:t>
            </a:r>
            <a:r>
              <a:rPr lang="fr-FR" altLang="fr-FR" sz="1800" i="1" dirty="0" err="1">
                <a:latin typeface="Arial" charset="0"/>
              </a:rPr>
              <a:t>little</a:t>
            </a:r>
            <a:r>
              <a:rPr lang="fr-FR" altLang="fr-FR" sz="1800" i="1" dirty="0">
                <a:latin typeface="Arial" charset="0"/>
              </a:rPr>
              <a:t> </a:t>
            </a:r>
            <a:r>
              <a:rPr lang="fr-FR" altLang="fr-FR" sz="1800" i="1" dirty="0" err="1">
                <a:latin typeface="Arial" charset="0"/>
              </a:rPr>
              <a:t>pigs</a:t>
            </a:r>
            <a:r>
              <a:rPr lang="fr-FR" altLang="fr-FR" sz="1800" dirty="0">
                <a:latin typeface="Arial" charset="0"/>
              </a:rPr>
              <a:t>, French </a:t>
            </a:r>
            <a:r>
              <a:rPr lang="fr-FR" altLang="fr-FR" sz="1800" dirty="0" err="1">
                <a:latin typeface="Arial" charset="0"/>
              </a:rPr>
              <a:t>author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4343400" y="6415088"/>
            <a:ext cx="502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 err="1">
                <a:latin typeface="Arial" charset="0"/>
              </a:rPr>
              <a:t>Ldqr</a:t>
            </a:r>
            <a:r>
              <a:rPr lang="fr-FR" altLang="fr-FR" sz="1800" dirty="0">
                <a:latin typeface="Arial" charset="0"/>
              </a:rPr>
              <a:t>,</a:t>
            </a:r>
            <a:r>
              <a:rPr lang="fr-FR" altLang="fr-FR" sz="1800" i="1" dirty="0">
                <a:latin typeface="Arial" charset="0"/>
              </a:rPr>
              <a:t> </a:t>
            </a:r>
            <a:r>
              <a:rPr lang="fr-FR" altLang="fr-FR" sz="1800" dirty="0">
                <a:latin typeface="Arial" charset="0"/>
              </a:rPr>
              <a:t>2011, </a:t>
            </a:r>
            <a:r>
              <a:rPr lang="fr-FR" altLang="fr-FR" sz="1800" i="1" dirty="0" err="1">
                <a:latin typeface="Arial" charset="0"/>
              </a:rPr>
              <a:t>Naughty</a:t>
            </a:r>
            <a:r>
              <a:rPr lang="fr-FR" altLang="fr-FR" sz="1800" i="1" dirty="0">
                <a:latin typeface="Arial" charset="0"/>
              </a:rPr>
              <a:t> </a:t>
            </a:r>
            <a:r>
              <a:rPr lang="fr-FR" altLang="fr-FR" sz="1800" i="1" dirty="0" err="1">
                <a:latin typeface="Arial" charset="0"/>
              </a:rPr>
              <a:t>little</a:t>
            </a:r>
            <a:r>
              <a:rPr lang="fr-FR" altLang="fr-FR" sz="1800" i="1" dirty="0">
                <a:latin typeface="Arial" charset="0"/>
              </a:rPr>
              <a:t> </a:t>
            </a:r>
            <a:r>
              <a:rPr lang="fr-FR" altLang="fr-FR" sz="1800" i="1" dirty="0" err="1">
                <a:latin typeface="Arial" charset="0"/>
              </a:rPr>
              <a:t>hole</a:t>
            </a:r>
            <a:r>
              <a:rPr lang="fr-FR" altLang="fr-FR" sz="1800" dirty="0">
                <a:latin typeface="Arial" charset="0"/>
              </a:rPr>
              <a:t>, English </a:t>
            </a:r>
            <a:r>
              <a:rPr lang="fr-FR" altLang="fr-FR" sz="1800" dirty="0" err="1">
                <a:latin typeface="Arial" charset="0"/>
              </a:rPr>
              <a:t>author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10160" y="5080"/>
            <a:ext cx="913384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u="sng" dirty="0">
                <a:latin typeface="Arial" charset="0"/>
              </a:rPr>
              <a:t>4-Youth </a:t>
            </a:r>
            <a:r>
              <a:rPr lang="fr-FR" altLang="fr-FR" sz="2000" b="1" u="sng" dirty="0" err="1">
                <a:latin typeface="Arial" charset="0"/>
              </a:rPr>
              <a:t>literacy</a:t>
            </a:r>
            <a:r>
              <a:rPr lang="fr-FR" altLang="fr-FR" sz="2000" b="1" u="sng" dirty="0">
                <a:latin typeface="Arial" charset="0"/>
              </a:rPr>
              <a:t> </a:t>
            </a:r>
            <a:r>
              <a:rPr lang="fr-FR" altLang="fr-FR" sz="2000" b="1" u="sng" dirty="0" err="1">
                <a:latin typeface="Arial" charset="0"/>
              </a:rPr>
              <a:t>TiB</a:t>
            </a:r>
            <a:r>
              <a:rPr lang="fr-FR" altLang="fr-FR" sz="2000" b="1" u="sng" dirty="0">
                <a:latin typeface="Arial" charset="0"/>
              </a:rPr>
              <a:t> (no </a:t>
            </a:r>
            <a:r>
              <a:rPr lang="fr-FR" altLang="fr-FR" sz="2000" b="1" u="sng" dirty="0" err="1" smtClean="0">
                <a:latin typeface="Arial" charset="0"/>
              </a:rPr>
              <a:t>reader</a:t>
            </a:r>
            <a:r>
              <a:rPr lang="fr-FR" altLang="fr-FR" sz="2000" b="1" u="sng" dirty="0" smtClean="0">
                <a:latin typeface="Arial" charset="0"/>
              </a:rPr>
              <a:t>)</a:t>
            </a:r>
            <a:endParaRPr lang="fr-FR" altLang="fr-FR" sz="2000" b="1" u="sng" dirty="0">
              <a:latin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8223503" y="5517232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91222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3" grpId="0"/>
      <p:bldP spid="239625" grpId="0"/>
      <p:bldP spid="239626" grpId="0"/>
      <p:bldP spid="2396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/>
          </a:p>
        </p:txBody>
      </p:sp>
      <p:pic>
        <p:nvPicPr>
          <p:cNvPr id="240644" name="Picture 4" descr="C:\A-2011\Conférences 2011\CTEBVI USA\DSCF7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112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14288" y="5080"/>
            <a:ext cx="9129712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u="sng" dirty="0">
                <a:latin typeface="Arial" charset="0"/>
              </a:rPr>
              <a:t>5-Youth </a:t>
            </a:r>
            <a:r>
              <a:rPr lang="fr-FR" altLang="fr-FR" sz="2000" b="1" u="sng" dirty="0" err="1">
                <a:latin typeface="Arial" charset="0"/>
              </a:rPr>
              <a:t>literacy</a:t>
            </a:r>
            <a:r>
              <a:rPr lang="fr-FR" altLang="fr-FR" sz="2000" b="1" u="sng" dirty="0">
                <a:latin typeface="Arial" charset="0"/>
              </a:rPr>
              <a:t> </a:t>
            </a:r>
            <a:r>
              <a:rPr lang="fr-FR" altLang="fr-FR" sz="2000" b="1" u="sng" dirty="0" err="1">
                <a:latin typeface="Arial" charset="0"/>
              </a:rPr>
              <a:t>TiB</a:t>
            </a:r>
            <a:r>
              <a:rPr lang="fr-FR" altLang="fr-FR" sz="2000" b="1" u="sng" dirty="0">
                <a:latin typeface="Arial" charset="0"/>
              </a:rPr>
              <a:t> (</a:t>
            </a:r>
            <a:r>
              <a:rPr lang="fr-FR" altLang="fr-FR" sz="2000" b="1" u="sng" dirty="0" err="1" smtClean="0">
                <a:latin typeface="Arial" charset="0"/>
              </a:rPr>
              <a:t>reader</a:t>
            </a:r>
            <a:r>
              <a:rPr lang="fr-FR" altLang="fr-FR" sz="2000" b="1" u="sng" dirty="0" smtClean="0">
                <a:latin typeface="Arial" charset="0"/>
              </a:rPr>
              <a:t>)</a:t>
            </a:r>
            <a:endParaRPr lang="fr-FR" altLang="fr-FR" sz="2000" b="1" u="sng" dirty="0">
              <a:latin typeface="Arial" charset="0"/>
            </a:endParaRPr>
          </a:p>
        </p:txBody>
      </p:sp>
      <p:sp>
        <p:nvSpPr>
          <p:cNvPr id="240647" name="Text Box 7"/>
          <p:cNvSpPr txBox="1">
            <a:spLocks noChangeArrowheads="1"/>
          </p:cNvSpPr>
          <p:nvPr/>
        </p:nvSpPr>
        <p:spPr bwMode="auto">
          <a:xfrm>
            <a:off x="76200" y="32004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>
                <a:latin typeface="Arial" charset="0"/>
              </a:rPr>
              <a:t>Ldqr</a:t>
            </a:r>
            <a:r>
              <a:rPr lang="fr-FR" altLang="fr-FR" sz="1800" i="1">
                <a:latin typeface="Arial" charset="0"/>
              </a:rPr>
              <a:t>, 2011, The big yellow shark</a:t>
            </a:r>
            <a:r>
              <a:rPr lang="fr-FR" altLang="fr-FR" sz="1800">
                <a:latin typeface="Arial" charset="0"/>
              </a:rPr>
              <a:t>, French author</a:t>
            </a:r>
          </a:p>
        </p:txBody>
      </p:sp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4038600" y="391160"/>
            <a:ext cx="510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 err="1">
                <a:latin typeface="Arial" charset="0"/>
              </a:rPr>
              <a:t>Ldqr</a:t>
            </a:r>
            <a:r>
              <a:rPr lang="fr-FR" altLang="fr-FR" sz="1800" i="1" dirty="0">
                <a:latin typeface="Arial" charset="0"/>
              </a:rPr>
              <a:t>, 2010, </a:t>
            </a:r>
            <a:r>
              <a:rPr lang="fr-FR" altLang="fr-FR" sz="1800" i="1" dirty="0" err="1">
                <a:latin typeface="Arial" charset="0"/>
              </a:rPr>
              <a:t>Boubou’s</a:t>
            </a:r>
            <a:r>
              <a:rPr lang="fr-FR" altLang="fr-FR" sz="1800" i="1" dirty="0">
                <a:latin typeface="Arial" charset="0"/>
              </a:rPr>
              <a:t> </a:t>
            </a:r>
            <a:r>
              <a:rPr lang="fr-FR" altLang="fr-FR" sz="1800" i="1" dirty="0" err="1">
                <a:latin typeface="Arial" charset="0"/>
              </a:rPr>
              <a:t>underwear</a:t>
            </a:r>
            <a:r>
              <a:rPr lang="fr-FR" altLang="fr-FR" sz="1800" dirty="0">
                <a:latin typeface="Arial" charset="0"/>
              </a:rPr>
              <a:t>, French </a:t>
            </a:r>
            <a:r>
              <a:rPr lang="fr-FR" altLang="fr-FR" sz="1800" dirty="0" err="1">
                <a:latin typeface="Arial" charset="0"/>
              </a:rPr>
              <a:t>author</a:t>
            </a:r>
            <a:endParaRPr lang="fr-FR" altLang="fr-FR" sz="1800" dirty="0">
              <a:latin typeface="Arial" charset="0"/>
            </a:endParaRPr>
          </a:p>
        </p:txBody>
      </p:sp>
      <p:pic>
        <p:nvPicPr>
          <p:cNvPr id="240649" name="Picture 9" descr="C:\A-2011\Conférences 2011\CTEBVI USA\Boubo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36600"/>
            <a:ext cx="4495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50" name="Picture 10" descr="C:\B-Photos\Albums\Petit Bleu\Ouvert to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8001000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51" name="Text Box 11"/>
          <p:cNvSpPr txBox="1">
            <a:spLocks noChangeArrowheads="1"/>
          </p:cNvSpPr>
          <p:nvPr/>
        </p:nvSpPr>
        <p:spPr bwMode="auto">
          <a:xfrm>
            <a:off x="76200" y="6400800"/>
            <a:ext cx="594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 err="1">
                <a:latin typeface="Arial" charset="0"/>
              </a:rPr>
              <a:t>Ldqr</a:t>
            </a:r>
            <a:r>
              <a:rPr lang="fr-FR" altLang="fr-FR" sz="1800" dirty="0">
                <a:latin typeface="Arial" charset="0"/>
              </a:rPr>
              <a:t>,</a:t>
            </a:r>
            <a:r>
              <a:rPr lang="fr-FR" altLang="fr-FR" sz="1800" i="1" dirty="0">
                <a:latin typeface="Arial" charset="0"/>
              </a:rPr>
              <a:t> 2006, </a:t>
            </a:r>
            <a:r>
              <a:rPr lang="fr-FR" altLang="fr-FR" sz="1800" i="1" dirty="0" err="1">
                <a:latin typeface="Arial" charset="0"/>
              </a:rPr>
              <a:t>Little</a:t>
            </a:r>
            <a:r>
              <a:rPr lang="fr-FR" altLang="fr-FR" sz="1800" i="1" dirty="0">
                <a:latin typeface="Arial" charset="0"/>
              </a:rPr>
              <a:t> Yellow, </a:t>
            </a:r>
            <a:r>
              <a:rPr lang="fr-FR" altLang="fr-FR" sz="1800" i="1" dirty="0" err="1">
                <a:latin typeface="Arial" charset="0"/>
              </a:rPr>
              <a:t>Little</a:t>
            </a:r>
            <a:r>
              <a:rPr lang="fr-FR" altLang="fr-FR" sz="1800" i="1" dirty="0">
                <a:latin typeface="Arial" charset="0"/>
              </a:rPr>
              <a:t> Blue</a:t>
            </a:r>
            <a:r>
              <a:rPr lang="fr-FR" altLang="fr-FR" sz="1800" dirty="0">
                <a:latin typeface="Arial" charset="0"/>
              </a:rPr>
              <a:t>, </a:t>
            </a:r>
            <a:r>
              <a:rPr lang="fr-FR" altLang="fr-FR" sz="1800" dirty="0" smtClean="0">
                <a:latin typeface="Arial" charset="0"/>
              </a:rPr>
              <a:t>L. </a:t>
            </a:r>
            <a:r>
              <a:rPr lang="fr-FR" altLang="fr-FR" sz="1800" dirty="0" err="1">
                <a:latin typeface="Arial" charset="0"/>
              </a:rPr>
              <a:t>Lioni</a:t>
            </a:r>
            <a:r>
              <a:rPr lang="fr-FR" altLang="fr-FR" sz="1800" dirty="0">
                <a:latin typeface="Arial" charset="0"/>
              </a:rPr>
              <a:t> </a:t>
            </a:r>
            <a:r>
              <a:rPr lang="fr-FR" altLang="fr-FR" sz="1800" dirty="0" smtClean="0">
                <a:latin typeface="Arial" charset="0"/>
              </a:rPr>
              <a:t>(</a:t>
            </a:r>
            <a:r>
              <a:rPr lang="fr-FR" altLang="fr-FR" sz="1800" dirty="0" err="1" smtClean="0">
                <a:latin typeface="Arial" charset="0"/>
              </a:rPr>
              <a:t>Italy</a:t>
            </a:r>
            <a:r>
              <a:rPr lang="fr-FR" altLang="fr-FR" sz="1800" dirty="0" smtClean="0">
                <a:latin typeface="Arial" charset="0"/>
              </a:rPr>
              <a:t>/USA</a:t>
            </a:r>
            <a:r>
              <a:rPr lang="fr-FR" altLang="fr-FR" sz="1800" dirty="0">
                <a:latin typeface="Arial" charset="0"/>
              </a:rPr>
              <a:t>)</a:t>
            </a:r>
          </a:p>
        </p:txBody>
      </p:sp>
      <p:pic>
        <p:nvPicPr>
          <p:cNvPr id="240652" name="Picture 12" descr="C:\B-Photos\Albums\Petit Bleu\page 17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91000"/>
            <a:ext cx="16764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53" name="Text Box 13"/>
          <p:cNvSpPr txBox="1">
            <a:spLocks noChangeArrowheads="1"/>
          </p:cNvSpPr>
          <p:nvPr/>
        </p:nvSpPr>
        <p:spPr bwMode="auto">
          <a:xfrm>
            <a:off x="7467600" y="5562600"/>
            <a:ext cx="16764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latin typeface="Arial" charset="0"/>
              </a:rPr>
              <a:t>Crochet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44961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7" grpId="0"/>
      <p:bldP spid="240648" grpId="0"/>
      <p:bldP spid="240651" grpId="0"/>
      <p:bldP spid="2406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3612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C000"/>
                </a:solidFill>
              </a:rPr>
              <a:t>Some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err="1" smtClean="0">
                <a:solidFill>
                  <a:srgbClr val="FFC000"/>
                </a:solidFill>
              </a:rPr>
              <a:t>landmarks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6984" y="476672"/>
            <a:ext cx="80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1784 : First </a:t>
            </a:r>
            <a:r>
              <a:rPr lang="fr-FR" sz="1600" dirty="0" err="1" smtClean="0"/>
              <a:t>school</a:t>
            </a:r>
            <a:r>
              <a:rPr lang="fr-FR" sz="1600" dirty="0" smtClean="0"/>
              <a:t> for the </a:t>
            </a:r>
            <a:r>
              <a:rPr lang="fr-FR" sz="1600" dirty="0" err="1" smtClean="0"/>
              <a:t>blind</a:t>
            </a:r>
            <a:r>
              <a:rPr lang="fr-FR" sz="1600" dirty="0" smtClean="0"/>
              <a:t> in the world (Paris by Valentin Haüy in France)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262568" y="1044352"/>
            <a:ext cx="80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1829 : Louis Braille </a:t>
            </a:r>
            <a:r>
              <a:rPr lang="fr-FR" sz="1600" dirty="0" err="1" smtClean="0"/>
              <a:t>creates</a:t>
            </a:r>
            <a:r>
              <a:rPr lang="fr-FR" sz="1600" dirty="0" smtClean="0"/>
              <a:t>  a </a:t>
            </a:r>
            <a:r>
              <a:rPr lang="fr-FR" sz="1600" dirty="0" err="1" smtClean="0"/>
              <a:t>writting</a:t>
            </a:r>
            <a:r>
              <a:rPr lang="fr-FR" sz="1600" dirty="0" smtClean="0"/>
              <a:t> in dots for the </a:t>
            </a:r>
            <a:r>
              <a:rPr lang="fr-FR" sz="1600" dirty="0" err="1" smtClean="0"/>
              <a:t>blind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263456" y="2238008"/>
            <a:ext cx="80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1860-1914 : </a:t>
            </a:r>
            <a:r>
              <a:rPr lang="fr-FR" sz="1600" dirty="0" err="1" smtClean="0"/>
              <a:t>School</a:t>
            </a:r>
            <a:r>
              <a:rPr lang="fr-FR" sz="1600" dirty="0" smtClean="0"/>
              <a:t> </a:t>
            </a:r>
            <a:r>
              <a:rPr lang="fr-FR" sz="1600" dirty="0"/>
              <a:t>for the </a:t>
            </a:r>
            <a:r>
              <a:rPr lang="fr-FR" sz="1600" dirty="0" err="1"/>
              <a:t>blind</a:t>
            </a:r>
            <a:r>
              <a:rPr lang="fr-FR" sz="1600" dirty="0"/>
              <a:t> </a:t>
            </a:r>
            <a:r>
              <a:rPr lang="fr-FR" sz="1600" dirty="0" err="1" smtClean="0"/>
              <a:t>openings</a:t>
            </a:r>
            <a:r>
              <a:rPr lang="fr-FR" sz="1600" dirty="0" smtClean="0"/>
              <a:t> all over the world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272728" y="2814960"/>
            <a:ext cx="877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1975: French </a:t>
            </a:r>
            <a:r>
              <a:rPr lang="fr-FR" sz="1600" dirty="0" err="1" smtClean="0"/>
              <a:t>law</a:t>
            </a:r>
            <a:r>
              <a:rPr lang="fr-FR" sz="1600" dirty="0" smtClean="0"/>
              <a:t>: </a:t>
            </a:r>
            <a:r>
              <a:rPr lang="en-US" sz="1600" u="sng" dirty="0"/>
              <a:t>educational</a:t>
            </a:r>
            <a:r>
              <a:rPr lang="en-US" sz="1600" dirty="0"/>
              <a:t> obligation in </a:t>
            </a:r>
            <a:r>
              <a:rPr lang="en-US" sz="1600" dirty="0" smtClean="0"/>
              <a:t>special institutes for handicapped children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3381752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1990’s : Parents </a:t>
            </a:r>
            <a:r>
              <a:rPr lang="fr-FR" sz="1600" dirty="0" err="1" smtClean="0"/>
              <a:t>try</a:t>
            </a:r>
            <a:r>
              <a:rPr lang="fr-FR" sz="1600" dirty="0" smtClean="0"/>
              <a:t> to </a:t>
            </a:r>
            <a:r>
              <a:rPr lang="fr-FR" sz="1600" dirty="0" err="1"/>
              <a:t>i</a:t>
            </a:r>
            <a:r>
              <a:rPr lang="fr-FR" sz="1600" dirty="0" err="1" smtClean="0"/>
              <a:t>ntegrated</a:t>
            </a:r>
            <a:r>
              <a:rPr lang="fr-FR" sz="1600" dirty="0" smtClean="0"/>
              <a:t> </a:t>
            </a:r>
            <a:r>
              <a:rPr lang="fr-FR" sz="1600" dirty="0" err="1" smtClean="0"/>
              <a:t>their</a:t>
            </a:r>
            <a:r>
              <a:rPr lang="fr-FR" sz="1600" dirty="0" smtClean="0"/>
              <a:t> v. i. </a:t>
            </a:r>
            <a:r>
              <a:rPr lang="fr-FR" sz="1600" dirty="0" err="1" smtClean="0"/>
              <a:t>children</a:t>
            </a:r>
            <a:r>
              <a:rPr lang="fr-FR" sz="1600" dirty="0" smtClean="0"/>
              <a:t> in </a:t>
            </a:r>
            <a:r>
              <a:rPr lang="fr-FR" sz="1600" dirty="0" err="1" smtClean="0"/>
              <a:t>mainstream</a:t>
            </a:r>
            <a:r>
              <a:rPr lang="fr-FR" sz="1600" dirty="0" smtClean="0"/>
              <a:t> </a:t>
            </a:r>
            <a:r>
              <a:rPr lang="fr-FR" sz="1600" dirty="0" err="1" smtClean="0"/>
              <a:t>schools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61680" y="6165304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2005: French </a:t>
            </a:r>
            <a:r>
              <a:rPr lang="fr-FR" sz="1600" dirty="0" err="1" smtClean="0"/>
              <a:t>law</a:t>
            </a:r>
            <a:r>
              <a:rPr lang="fr-FR" sz="1600" dirty="0" smtClean="0"/>
              <a:t>: </a:t>
            </a:r>
            <a:r>
              <a:rPr lang="fr-FR" sz="1600" u="sng" dirty="0" err="1" smtClean="0"/>
              <a:t>compulsory</a:t>
            </a:r>
            <a:r>
              <a:rPr lang="fr-FR" sz="1600" u="sng" dirty="0" smtClean="0"/>
              <a:t> </a:t>
            </a:r>
            <a:r>
              <a:rPr lang="fr-FR" sz="1600" u="sng" dirty="0" err="1" smtClean="0"/>
              <a:t>school</a:t>
            </a:r>
            <a:r>
              <a:rPr lang="fr-FR" sz="1600" dirty="0" smtClean="0"/>
              <a:t> to </a:t>
            </a:r>
            <a:r>
              <a:rPr lang="fr-FR" sz="1600" dirty="0" err="1" smtClean="0"/>
              <a:t>integrate</a:t>
            </a:r>
            <a:r>
              <a:rPr lang="fr-FR" sz="1600" dirty="0" smtClean="0"/>
              <a:t>  v. i. </a:t>
            </a:r>
            <a:r>
              <a:rPr lang="fr-FR" sz="1600" dirty="0" err="1" smtClean="0"/>
              <a:t>children</a:t>
            </a:r>
            <a:r>
              <a:rPr lang="fr-FR" sz="1600" dirty="0" smtClean="0"/>
              <a:t> in </a:t>
            </a:r>
            <a:r>
              <a:rPr lang="fr-FR" sz="1600" dirty="0" err="1" smtClean="0"/>
              <a:t>mainstream</a:t>
            </a:r>
            <a:r>
              <a:rPr lang="fr-FR" sz="1600" dirty="0" smtClean="0"/>
              <a:t> </a:t>
            </a:r>
            <a:r>
              <a:rPr lang="fr-FR" sz="1600" dirty="0" err="1" smtClean="0"/>
              <a:t>schools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61680" y="4535984"/>
            <a:ext cx="8892480" cy="307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1994 : Les Doigts Qui Rêvent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created</a:t>
            </a:r>
            <a:r>
              <a:rPr lang="fr-FR" sz="1600" dirty="0" smtClean="0"/>
              <a:t> (as a </a:t>
            </a:r>
            <a:r>
              <a:rPr lang="fr-FR" sz="1600" dirty="0" err="1" smtClean="0"/>
              <a:t>nonprofit</a:t>
            </a:r>
            <a:r>
              <a:rPr lang="fr-FR" sz="1600" dirty="0" smtClean="0"/>
              <a:t> </a:t>
            </a:r>
            <a:r>
              <a:rPr lang="fr-FR" sz="1600" dirty="0" err="1" smtClean="0"/>
              <a:t>organization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72480" y="764704"/>
            <a:ext cx="80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fr-FR" sz="1600" dirty="0" smtClean="0">
                <a:solidFill>
                  <a:schemeClr val="bg1"/>
                </a:solidFill>
              </a:rPr>
              <a:t>NO books for </a:t>
            </a:r>
            <a:r>
              <a:rPr lang="fr-FR" sz="1600" dirty="0" err="1" smtClean="0">
                <a:solidFill>
                  <a:schemeClr val="bg1"/>
                </a:solidFill>
              </a:rPr>
              <a:t>visually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impaired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72480" y="1332384"/>
            <a:ext cx="80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fr-FR" sz="1600" dirty="0" smtClean="0">
                <a:solidFill>
                  <a:schemeClr val="bg1"/>
                </a:solidFill>
              </a:rPr>
              <a:t>NO books for </a:t>
            </a:r>
            <a:r>
              <a:rPr lang="fr-FR" sz="1600" dirty="0" err="1" smtClean="0">
                <a:solidFill>
                  <a:schemeClr val="bg1"/>
                </a:solidFill>
              </a:rPr>
              <a:t>visually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impaired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children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08864" y="2526040"/>
            <a:ext cx="80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fr-FR" sz="1600" dirty="0" smtClean="0">
                <a:solidFill>
                  <a:schemeClr val="bg1"/>
                </a:solidFill>
              </a:rPr>
              <a:t>NO books for </a:t>
            </a:r>
            <a:r>
              <a:rPr lang="fr-FR" sz="1600" dirty="0" err="1" smtClean="0">
                <a:solidFill>
                  <a:schemeClr val="bg1"/>
                </a:solidFill>
              </a:rPr>
              <a:t>visually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impaired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children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83528" y="3102992"/>
            <a:ext cx="80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fr-FR" sz="1600" dirty="0" smtClean="0">
                <a:solidFill>
                  <a:schemeClr val="bg1"/>
                </a:solidFill>
              </a:rPr>
              <a:t>NO books for </a:t>
            </a:r>
            <a:r>
              <a:rPr lang="fr-FR" sz="1600" dirty="0" err="1" smtClean="0">
                <a:solidFill>
                  <a:schemeClr val="bg1"/>
                </a:solidFill>
              </a:rPr>
              <a:t>visually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impaired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children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73368" y="3669784"/>
            <a:ext cx="80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fr-FR" sz="1600" dirty="0" smtClean="0">
                <a:solidFill>
                  <a:schemeClr val="bg1"/>
                </a:solidFill>
              </a:rPr>
              <a:t>Rare books for </a:t>
            </a:r>
            <a:r>
              <a:rPr lang="fr-FR" sz="1600" dirty="0" err="1" smtClean="0">
                <a:solidFill>
                  <a:schemeClr val="bg1"/>
                </a:solidFill>
              </a:rPr>
              <a:t>visually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impaired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children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88544" y="4242574"/>
            <a:ext cx="80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fr-FR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Tactle</a:t>
            </a:r>
            <a:r>
              <a:rPr lang="fr-FR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illustrated</a:t>
            </a:r>
            <a:r>
              <a:rPr lang="fr-FR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b</a:t>
            </a:r>
            <a:r>
              <a:rPr lang="fr-FR" sz="1600" dirty="0" smtClean="0">
                <a:solidFill>
                  <a:srgbClr val="FF0000"/>
                </a:solidFill>
              </a:rPr>
              <a:t>ooks for </a:t>
            </a:r>
            <a:r>
              <a:rPr lang="fr-FR" sz="1600" dirty="0" err="1" smtClean="0">
                <a:solidFill>
                  <a:srgbClr val="FF0000"/>
                </a:solidFill>
              </a:rPr>
              <a:t>visually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impaired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children</a:t>
            </a:r>
            <a:r>
              <a:rPr lang="fr-FR" sz="1600" dirty="0" smtClean="0">
                <a:solidFill>
                  <a:srgbClr val="FF0000"/>
                </a:solidFill>
              </a:rPr>
              <a:t> (</a:t>
            </a:r>
            <a:r>
              <a:rPr lang="fr-FR" sz="1600" dirty="0" err="1" smtClean="0">
                <a:solidFill>
                  <a:srgbClr val="FF0000"/>
                </a:solidFill>
              </a:rPr>
              <a:t>thermoform</a:t>
            </a:r>
            <a:r>
              <a:rPr lang="fr-FR" sz="1600" dirty="0" smtClean="0">
                <a:solidFill>
                  <a:srgbClr val="FF0000"/>
                </a:solidFill>
              </a:rPr>
              <a:t>)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72728" y="5105504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1999 : Les Doigts Qui Rêvent </a:t>
            </a:r>
            <a:r>
              <a:rPr lang="fr-FR" sz="1600" dirty="0" err="1" smtClean="0"/>
              <a:t>organized</a:t>
            </a:r>
            <a:r>
              <a:rPr lang="fr-FR" sz="1600" dirty="0" smtClean="0"/>
              <a:t> the 1</a:t>
            </a:r>
            <a:r>
              <a:rPr lang="fr-FR" sz="1600" baseline="30000" dirty="0" smtClean="0"/>
              <a:t>rst </a:t>
            </a:r>
            <a:r>
              <a:rPr lang="fr-FR" sz="1600" dirty="0" smtClean="0"/>
              <a:t> international meeting about </a:t>
            </a:r>
            <a:r>
              <a:rPr lang="fr-FR" sz="1600" dirty="0" err="1" smtClean="0"/>
              <a:t>TiB</a:t>
            </a:r>
            <a:endParaRPr lang="fr-FR" sz="1600" dirty="0"/>
          </a:p>
        </p:txBody>
      </p:sp>
      <p:sp>
        <p:nvSpPr>
          <p:cNvPr id="23" name="ZoneTexte 22"/>
          <p:cNvSpPr txBox="1"/>
          <p:nvPr/>
        </p:nvSpPr>
        <p:spPr>
          <a:xfrm>
            <a:off x="909752" y="6453316"/>
            <a:ext cx="611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fr-FR" sz="16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Supply</a:t>
            </a:r>
            <a:r>
              <a:rPr lang="fr-FR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 of Tactile </a:t>
            </a:r>
            <a:r>
              <a:rPr lang="fr-FR" sz="1600" dirty="0" err="1">
                <a:solidFill>
                  <a:schemeClr val="bg1"/>
                </a:solidFill>
                <a:sym typeface="Wingdings" panose="05000000000000000000" pitchFamily="2" charset="2"/>
              </a:rPr>
              <a:t>illustrated</a:t>
            </a:r>
            <a:r>
              <a:rPr lang="fr-FR" sz="1600" dirty="0" smtClean="0">
                <a:solidFill>
                  <a:schemeClr val="bg1"/>
                </a:solidFill>
              </a:rPr>
              <a:t> books for </a:t>
            </a:r>
            <a:r>
              <a:rPr lang="fr-FR" sz="1600" dirty="0" err="1" smtClean="0">
                <a:solidFill>
                  <a:schemeClr val="bg1"/>
                </a:solidFill>
              </a:rPr>
              <a:t>visually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impaired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children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61680" y="1640736"/>
            <a:ext cx="80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1841 : First tactile </a:t>
            </a:r>
            <a:r>
              <a:rPr lang="fr-FR" sz="1600" dirty="0" err="1" smtClean="0"/>
              <a:t>illustrated</a:t>
            </a:r>
            <a:r>
              <a:rPr lang="fr-FR" sz="1600" dirty="0" smtClean="0"/>
              <a:t> book for </a:t>
            </a:r>
            <a:r>
              <a:rPr lang="fr-FR" sz="1600" u="sng" dirty="0" err="1" smtClean="0"/>
              <a:t>blind</a:t>
            </a:r>
            <a:r>
              <a:rPr lang="fr-FR" sz="1600" u="sng" dirty="0" smtClean="0"/>
              <a:t> </a:t>
            </a:r>
            <a:r>
              <a:rPr lang="fr-FR" sz="1600" u="sng" dirty="0" err="1" smtClean="0"/>
              <a:t>adults</a:t>
            </a:r>
            <a:r>
              <a:rPr lang="fr-FR" sz="1600" u="sng" dirty="0" smtClean="0"/>
              <a:t> </a:t>
            </a:r>
            <a:r>
              <a:rPr lang="fr-FR" sz="1600" dirty="0" smtClean="0"/>
              <a:t>in the USA</a:t>
            </a:r>
            <a:endParaRPr lang="fr-FR" sz="1600" dirty="0"/>
          </a:p>
        </p:txBody>
      </p:sp>
      <p:sp>
        <p:nvSpPr>
          <p:cNvPr id="25" name="ZoneTexte 24"/>
          <p:cNvSpPr txBox="1"/>
          <p:nvPr/>
        </p:nvSpPr>
        <p:spPr>
          <a:xfrm>
            <a:off x="871592" y="1928768"/>
            <a:ext cx="80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fr-FR" sz="1600" dirty="0" smtClean="0">
                <a:solidFill>
                  <a:schemeClr val="bg1"/>
                </a:solidFill>
              </a:rPr>
              <a:t>NO books for </a:t>
            </a:r>
            <a:r>
              <a:rPr lang="fr-FR" sz="1600" dirty="0" err="1" smtClean="0">
                <a:solidFill>
                  <a:schemeClr val="bg1"/>
                </a:solidFill>
              </a:rPr>
              <a:t>visually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impaired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children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72728" y="5517232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2000</a:t>
            </a:r>
            <a:r>
              <a:rPr lang="fr-FR" sz="1600" dirty="0" smtClean="0"/>
              <a:t>: Les </a:t>
            </a:r>
            <a:r>
              <a:rPr lang="fr-FR" sz="1600" dirty="0"/>
              <a:t>Doigts Qui Rêvent </a:t>
            </a:r>
            <a:r>
              <a:rPr lang="fr-FR" sz="1600" dirty="0" err="1" smtClean="0"/>
              <a:t>settled</a:t>
            </a:r>
            <a:r>
              <a:rPr lang="fr-FR" sz="1600" dirty="0" smtClean="0"/>
              <a:t> </a:t>
            </a:r>
            <a:r>
              <a:rPr lang="fr-FR" sz="1600" dirty="0" err="1" smtClean="0"/>
              <a:t>Tactus</a:t>
            </a:r>
            <a:r>
              <a:rPr lang="fr-FR" sz="1600" dirty="0" smtClean="0"/>
              <a:t>, the </a:t>
            </a:r>
            <a:r>
              <a:rPr lang="fr-FR" sz="1600" dirty="0"/>
              <a:t>1</a:t>
            </a:r>
            <a:r>
              <a:rPr lang="fr-FR" sz="1600" baseline="30000" dirty="0"/>
              <a:t>rst </a:t>
            </a:r>
            <a:r>
              <a:rPr lang="fr-FR" sz="1600" dirty="0"/>
              <a:t> international </a:t>
            </a:r>
            <a:r>
              <a:rPr lang="fr-FR" sz="1600" dirty="0" err="1" smtClean="0"/>
              <a:t>competition</a:t>
            </a:r>
            <a:r>
              <a:rPr lang="fr-FR" sz="1600" dirty="0" smtClean="0"/>
              <a:t> of </a:t>
            </a:r>
            <a:r>
              <a:rPr lang="fr-FR" sz="1600" dirty="0" err="1"/>
              <a:t>TiB</a:t>
            </a:r>
            <a:endParaRPr lang="fr-FR" sz="1600" dirty="0"/>
          </a:p>
          <a:p>
            <a:endParaRPr lang="fr-FR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920800" y="5805244"/>
            <a:ext cx="611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Tactile </a:t>
            </a:r>
            <a:r>
              <a:rPr lang="fr-FR" sz="1600" dirty="0" err="1">
                <a:solidFill>
                  <a:schemeClr val="bg1"/>
                </a:solidFill>
                <a:sym typeface="Wingdings" panose="05000000000000000000" pitchFamily="2" charset="2"/>
              </a:rPr>
              <a:t>illustrated</a:t>
            </a:r>
            <a:r>
              <a:rPr lang="fr-FR" sz="1600" dirty="0" smtClean="0">
                <a:solidFill>
                  <a:schemeClr val="bg1"/>
                </a:solidFill>
              </a:rPr>
              <a:t>  books for </a:t>
            </a:r>
            <a:r>
              <a:rPr lang="fr-FR" sz="1600" dirty="0" err="1" smtClean="0">
                <a:solidFill>
                  <a:schemeClr val="bg1"/>
                </a:solidFill>
              </a:rPr>
              <a:t>visually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impaired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children</a:t>
            </a:r>
            <a:r>
              <a:rPr lang="fr-FR" sz="1600" dirty="0" smtClean="0">
                <a:solidFill>
                  <a:schemeClr val="bg1"/>
                </a:solidFill>
              </a:rPr>
              <a:t> in Europe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99592" y="4788727"/>
            <a:ext cx="8020000" cy="25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Tactile </a:t>
            </a:r>
            <a:r>
              <a:rPr lang="fr-FR" sz="16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illustrated</a:t>
            </a:r>
            <a:r>
              <a:rPr lang="fr-FR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1600" dirty="0" smtClean="0">
                <a:solidFill>
                  <a:schemeClr val="bg1"/>
                </a:solidFill>
              </a:rPr>
              <a:t>books for </a:t>
            </a:r>
            <a:r>
              <a:rPr lang="fr-FR" sz="1600" dirty="0" err="1" smtClean="0">
                <a:solidFill>
                  <a:schemeClr val="bg1"/>
                </a:solidFill>
              </a:rPr>
              <a:t>visually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impaired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children</a:t>
            </a:r>
            <a:r>
              <a:rPr lang="fr-FR" sz="1600" dirty="0" smtClean="0">
                <a:solidFill>
                  <a:schemeClr val="bg1"/>
                </a:solidFill>
              </a:rPr>
              <a:t> in France (collage)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72728" y="3995053"/>
            <a:ext cx="8892480" cy="307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1991 : American Printing House for the Blind </a:t>
            </a:r>
            <a:r>
              <a:rPr lang="fr-FR" sz="1600" dirty="0" err="1" smtClean="0"/>
              <a:t>published</a:t>
            </a:r>
            <a:r>
              <a:rPr lang="fr-FR" sz="1600" dirty="0" smtClean="0"/>
              <a:t> the 1</a:t>
            </a:r>
            <a:r>
              <a:rPr lang="fr-FR" sz="1600" baseline="30000" dirty="0" smtClean="0"/>
              <a:t>rst</a:t>
            </a:r>
            <a:r>
              <a:rPr lang="fr-FR" sz="1600" dirty="0" smtClean="0"/>
              <a:t> </a:t>
            </a:r>
            <a:r>
              <a:rPr lang="fr-FR" sz="1600" dirty="0" err="1" smtClean="0"/>
              <a:t>TiB</a:t>
            </a:r>
            <a:r>
              <a:rPr lang="fr-FR" sz="1600" dirty="0" smtClean="0"/>
              <a:t> in the USA (500 copies)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1588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41667" name="Picture 3" descr="C:\B-Photos\Albums\Chaperon rouge\Coffret ouv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4753"/>
            <a:ext cx="3538538" cy="36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8" name="Picture 4" descr="C:\B-Photos\Albums\Chaperon rouge\Dépli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50292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669" name="Picture 5" descr="C:\B-Photos\Albums\Chaperon rouge\DSCF1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179512" y="4937125"/>
            <a:ext cx="3587626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 err="1">
                <a:latin typeface="Arial" charset="0"/>
              </a:rPr>
              <a:t>Ldqr</a:t>
            </a:r>
            <a:r>
              <a:rPr lang="fr-FR" altLang="fr-FR" sz="1800" dirty="0">
                <a:latin typeface="Arial" charset="0"/>
              </a:rPr>
              <a:t> 2009</a:t>
            </a:r>
            <a:r>
              <a:rPr lang="fr-FR" altLang="fr-FR" sz="1800" i="1" dirty="0">
                <a:latin typeface="Arial" charset="0"/>
              </a:rPr>
              <a:t>, </a:t>
            </a:r>
            <a:r>
              <a:rPr lang="fr-FR" altLang="fr-FR" sz="1800" i="1" dirty="0" err="1">
                <a:latin typeface="Arial" charset="0"/>
              </a:rPr>
              <a:t>Little</a:t>
            </a:r>
            <a:r>
              <a:rPr lang="fr-FR" altLang="fr-FR" sz="1800" i="1" dirty="0">
                <a:latin typeface="Arial" charset="0"/>
              </a:rPr>
              <a:t> </a:t>
            </a:r>
            <a:r>
              <a:rPr lang="fr-FR" altLang="fr-FR" sz="1800" i="1" dirty="0" err="1">
                <a:latin typeface="Arial" charset="0"/>
              </a:rPr>
              <a:t>Red</a:t>
            </a:r>
            <a:r>
              <a:rPr lang="fr-FR" altLang="fr-FR" sz="1800" i="1" dirty="0">
                <a:latin typeface="Arial" charset="0"/>
              </a:rPr>
              <a:t> </a:t>
            </a:r>
            <a:r>
              <a:rPr lang="fr-FR" altLang="fr-FR" sz="1800" i="1" dirty="0" err="1">
                <a:latin typeface="Arial" charset="0"/>
              </a:rPr>
              <a:t>Riding</a:t>
            </a:r>
            <a:r>
              <a:rPr lang="fr-FR" altLang="fr-FR" sz="1800" i="1" dirty="0">
                <a:latin typeface="Arial" charset="0"/>
              </a:rPr>
              <a:t> Hood</a:t>
            </a:r>
            <a:r>
              <a:rPr lang="fr-FR" altLang="fr-FR" sz="1800" dirty="0">
                <a:latin typeface="Arial" charset="0"/>
              </a:rPr>
              <a:t> , </a:t>
            </a:r>
            <a:r>
              <a:rPr lang="fr-FR" altLang="fr-FR" sz="1800" dirty="0" err="1">
                <a:latin typeface="Arial" charset="0"/>
              </a:rPr>
              <a:t>Author</a:t>
            </a:r>
            <a:r>
              <a:rPr lang="fr-FR" altLang="fr-FR" sz="1800" dirty="0">
                <a:latin typeface="Arial" charset="0"/>
              </a:rPr>
              <a:t>: </a:t>
            </a:r>
            <a:r>
              <a:rPr lang="fr-FR" altLang="fr-FR" sz="1800" dirty="0" err="1">
                <a:latin typeface="Arial" charset="0"/>
              </a:rPr>
              <a:t>Warja</a:t>
            </a:r>
            <a:r>
              <a:rPr lang="fr-FR" altLang="fr-FR" sz="1800" dirty="0">
                <a:latin typeface="Arial" charset="0"/>
              </a:rPr>
              <a:t> Lavater (</a:t>
            </a:r>
            <a:r>
              <a:rPr lang="fr-FR" altLang="fr-FR" sz="1800" dirty="0" err="1">
                <a:latin typeface="Arial" charset="0"/>
              </a:rPr>
              <a:t>Switzerland</a:t>
            </a:r>
            <a:r>
              <a:rPr lang="fr-FR" altLang="fr-FR" sz="1800" dirty="0">
                <a:latin typeface="Arial" charset="0"/>
              </a:rPr>
              <a:t>)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-4648" y="10795"/>
            <a:ext cx="9148648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u="sng" dirty="0">
                <a:latin typeface="Arial" charset="0"/>
              </a:rPr>
              <a:t>6-Artist </a:t>
            </a:r>
            <a:r>
              <a:rPr lang="fr-FR" altLang="fr-FR" sz="2000" b="1" u="sng" dirty="0" err="1">
                <a:latin typeface="Arial" charset="0"/>
              </a:rPr>
              <a:t>TiB</a:t>
            </a:r>
            <a:endParaRPr lang="fr-FR" altLang="fr-FR" sz="2000" b="1" u="sng" dirty="0">
              <a:latin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254834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-15696" y="20955"/>
            <a:ext cx="9159696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u="sng" dirty="0">
                <a:latin typeface="Arial" charset="0"/>
              </a:rPr>
              <a:t>6-Artist </a:t>
            </a:r>
            <a:r>
              <a:rPr lang="fr-FR" altLang="fr-FR" sz="2000" b="1" u="sng" dirty="0" err="1">
                <a:latin typeface="Arial" charset="0"/>
              </a:rPr>
              <a:t>TiB</a:t>
            </a:r>
            <a:endParaRPr lang="fr-FR" altLang="fr-FR" sz="2000" b="1" u="sng" dirty="0">
              <a:latin typeface="Arial" charset="0"/>
            </a:endParaRPr>
          </a:p>
        </p:txBody>
      </p:sp>
      <p:pic>
        <p:nvPicPr>
          <p:cNvPr id="242692" name="Picture 4" descr="C:\B-Photos\Albums\Ali gaufrages\couv ali ou l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3386138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693" name="Picture 5" descr="C:\A-2011\Conférences 2011\CTEBVI USA\A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80" y="3284984"/>
            <a:ext cx="4800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4876800" y="28956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800" dirty="0" err="1">
                <a:latin typeface="Arial" charset="0"/>
              </a:rPr>
              <a:t>Embossed</a:t>
            </a:r>
            <a:r>
              <a:rPr lang="fr-FR" altLang="fr-FR" sz="1800" dirty="0">
                <a:latin typeface="Arial" charset="0"/>
              </a:rPr>
              <a:t> </a:t>
            </a:r>
            <a:r>
              <a:rPr lang="fr-FR" altLang="fr-FR" sz="1800" dirty="0" err="1">
                <a:latin typeface="Arial" charset="0"/>
              </a:rPr>
              <a:t>pictures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304800" y="3657600"/>
            <a:ext cx="34623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dirty="0" smtClean="0">
                <a:latin typeface="Arial" charset="0"/>
              </a:rPr>
              <a:t>21x29,7cm (8.5 </a:t>
            </a:r>
            <a:r>
              <a:rPr lang="fr-FR" altLang="fr-FR" sz="1600" dirty="0">
                <a:latin typeface="Arial" charset="0"/>
              </a:rPr>
              <a:t>x 12 </a:t>
            </a:r>
            <a:r>
              <a:rPr lang="fr-FR" altLang="fr-FR" sz="1600" dirty="0" err="1" smtClean="0">
                <a:latin typeface="Arial" charset="0"/>
              </a:rPr>
              <a:t>inches</a:t>
            </a:r>
            <a:r>
              <a:rPr lang="fr-FR" altLang="fr-FR" sz="1600" dirty="0" smtClean="0">
                <a:latin typeface="Arial" charset="0"/>
              </a:rPr>
              <a:t>)</a:t>
            </a:r>
            <a:endParaRPr lang="fr-FR" altLang="fr-FR" sz="1600" dirty="0">
              <a:latin typeface="Arial" charset="0"/>
            </a:endParaRPr>
          </a:p>
        </p:txBody>
      </p:sp>
      <p:sp>
        <p:nvSpPr>
          <p:cNvPr id="242696" name="Rectangle 8"/>
          <p:cNvSpPr>
            <a:spLocks noChangeArrowheads="1"/>
          </p:cNvSpPr>
          <p:nvPr/>
        </p:nvSpPr>
        <p:spPr bwMode="auto">
          <a:xfrm>
            <a:off x="3962400" y="863600"/>
            <a:ext cx="34676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dirty="0" err="1">
                <a:latin typeface="Arial" charset="0"/>
              </a:rPr>
              <a:t>Ldqr</a:t>
            </a:r>
            <a:r>
              <a:rPr lang="fr-FR" altLang="fr-FR" sz="1800" i="1" dirty="0">
                <a:latin typeface="Arial" charset="0"/>
              </a:rPr>
              <a:t>,</a:t>
            </a:r>
            <a:r>
              <a:rPr lang="fr-FR" altLang="fr-FR" sz="1800" dirty="0">
                <a:latin typeface="Arial" charset="0"/>
              </a:rPr>
              <a:t> 2004, 2011, </a:t>
            </a:r>
            <a:r>
              <a:rPr lang="fr-FR" altLang="fr-FR" sz="1800" i="1" dirty="0">
                <a:latin typeface="Arial" charset="0"/>
              </a:rPr>
              <a:t>Ali ou Léo, </a:t>
            </a:r>
            <a:endParaRPr lang="fr-FR" altLang="fr-FR" sz="1800" i="1" dirty="0" smtClean="0">
              <a:latin typeface="Arial" charset="0"/>
            </a:endParaRPr>
          </a:p>
          <a:p>
            <a:r>
              <a:rPr lang="fr-FR" altLang="fr-FR" i="1" dirty="0">
                <a:latin typeface="Arial" charset="0"/>
              </a:rPr>
              <a:t>b</a:t>
            </a:r>
            <a:r>
              <a:rPr lang="fr-FR" altLang="fr-FR" i="1" dirty="0" smtClean="0">
                <a:latin typeface="Arial" charset="0"/>
              </a:rPr>
              <a:t>y </a:t>
            </a:r>
            <a:r>
              <a:rPr lang="fr-FR" altLang="fr-FR" sz="1800" dirty="0" smtClean="0">
                <a:latin typeface="Arial" charset="0"/>
              </a:rPr>
              <a:t>Sophie </a:t>
            </a:r>
            <a:r>
              <a:rPr lang="fr-FR" altLang="fr-FR" sz="1800" dirty="0" err="1" smtClean="0">
                <a:latin typeface="Arial" charset="0"/>
              </a:rPr>
              <a:t>Curtil</a:t>
            </a:r>
            <a:r>
              <a:rPr lang="fr-FR" altLang="fr-FR" sz="1800" dirty="0" smtClean="0">
                <a:latin typeface="Arial" charset="0"/>
              </a:rPr>
              <a:t> </a:t>
            </a:r>
            <a:r>
              <a:rPr lang="fr-FR" altLang="fr-FR" sz="1800" i="1" dirty="0" smtClean="0">
                <a:latin typeface="Arial" charset="0"/>
              </a:rPr>
              <a:t>(</a:t>
            </a:r>
            <a:r>
              <a:rPr lang="fr-FR" altLang="fr-FR" sz="1800" dirty="0" smtClean="0">
                <a:latin typeface="Arial" charset="0"/>
              </a:rPr>
              <a:t>French </a:t>
            </a:r>
            <a:r>
              <a:rPr lang="fr-FR" altLang="fr-FR" sz="1800" dirty="0" err="1" smtClean="0">
                <a:latin typeface="Arial" charset="0"/>
              </a:rPr>
              <a:t>author</a:t>
            </a:r>
            <a:r>
              <a:rPr lang="fr-FR" altLang="fr-FR" sz="1800" dirty="0" smtClean="0">
                <a:latin typeface="Arial" charset="0"/>
              </a:rPr>
              <a:t>)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390716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1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6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/>
      <p:bldP spid="242695" grpId="0"/>
      <p:bldP spid="2426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43715" name="Picture 3" descr="C:\B-Photos\Albums\Fables de La Fontaine\Tript dépli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85800"/>
            <a:ext cx="4953000" cy="30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6" name="Picture 4" descr="C:\B-Photos\Albums\Fables de La Fontaine\Fables Boî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2743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7" name="Picture 5" descr="C:\B-Photos\Albums\Fables de La Fontaine\Le Renard et la Cigogne par Jean-Pierre Blanp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1963738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304800" y="3962400"/>
            <a:ext cx="3581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 err="1">
                <a:latin typeface="Arial" charset="0"/>
              </a:rPr>
              <a:t>Ldqr</a:t>
            </a:r>
            <a:r>
              <a:rPr lang="fr-FR" altLang="fr-FR" sz="1800" dirty="0">
                <a:latin typeface="Arial" charset="0"/>
              </a:rPr>
              <a:t>, 2009,</a:t>
            </a:r>
            <a:r>
              <a:rPr lang="fr-FR" altLang="fr-FR" sz="1800" i="1" dirty="0">
                <a:latin typeface="Arial" charset="0"/>
              </a:rPr>
              <a:t>                                      </a:t>
            </a:r>
            <a:r>
              <a:rPr lang="fr-FR" altLang="fr-FR" sz="1800" i="1" dirty="0" err="1" smtClean="0">
                <a:latin typeface="Arial" charset="0"/>
              </a:rPr>
              <a:t>Ten</a:t>
            </a:r>
            <a:r>
              <a:rPr lang="fr-FR" altLang="fr-FR" sz="1800" i="1" dirty="0" smtClean="0">
                <a:latin typeface="Arial" charset="0"/>
              </a:rPr>
              <a:t> </a:t>
            </a:r>
            <a:r>
              <a:rPr lang="fr-FR" altLang="fr-FR" sz="1800" i="1" dirty="0">
                <a:latin typeface="Arial" charset="0"/>
              </a:rPr>
              <a:t>Fables </a:t>
            </a:r>
            <a:r>
              <a:rPr lang="fr-FR" altLang="fr-FR" sz="1800" dirty="0">
                <a:latin typeface="Arial" charset="0"/>
              </a:rPr>
              <a:t>of</a:t>
            </a:r>
            <a:r>
              <a:rPr lang="fr-FR" altLang="fr-FR" sz="1800" i="1" dirty="0">
                <a:latin typeface="Arial" charset="0"/>
              </a:rPr>
              <a:t> </a:t>
            </a:r>
            <a:r>
              <a:rPr lang="fr-FR" altLang="fr-FR" sz="1800" dirty="0" smtClean="0">
                <a:latin typeface="Arial" charset="0"/>
              </a:rPr>
              <a:t>La Fontaine   </a:t>
            </a:r>
            <a:r>
              <a:rPr lang="fr-FR" altLang="fr-FR" sz="1800" dirty="0" err="1" smtClean="0">
                <a:latin typeface="Arial" charset="0"/>
              </a:rPr>
              <a:t>illustrated</a:t>
            </a:r>
            <a:r>
              <a:rPr lang="fr-FR" altLang="fr-FR" sz="1800" dirty="0" smtClean="0">
                <a:latin typeface="Arial" charset="0"/>
              </a:rPr>
              <a:t> by 10 </a:t>
            </a:r>
            <a:r>
              <a:rPr lang="fr-FR" altLang="fr-FR" sz="1800" dirty="0" err="1" smtClean="0">
                <a:latin typeface="Arial" charset="0"/>
              </a:rPr>
              <a:t>artists</a:t>
            </a:r>
            <a:r>
              <a:rPr lang="fr-FR" altLang="fr-FR" sz="1800" dirty="0" smtClean="0">
                <a:latin typeface="Arial" charset="0"/>
              </a:rPr>
              <a:t>                </a:t>
            </a:r>
          </a:p>
        </p:txBody>
      </p:sp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0" y="20955"/>
            <a:ext cx="91440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u="sng" dirty="0">
                <a:latin typeface="Arial" charset="0"/>
              </a:rPr>
              <a:t>6-Artist </a:t>
            </a:r>
            <a:r>
              <a:rPr lang="fr-FR" altLang="fr-FR" sz="2000" b="1" u="sng" dirty="0" err="1">
                <a:latin typeface="Arial" charset="0"/>
              </a:rPr>
              <a:t>TiB</a:t>
            </a:r>
            <a:endParaRPr lang="fr-FR" altLang="fr-FR" sz="2000" b="1" u="sng" dirty="0">
              <a:latin typeface="Arial" charset="0"/>
            </a:endParaRPr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1828800" y="6248400"/>
            <a:ext cx="441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600" dirty="0">
                <a:latin typeface="Arial" charset="0"/>
              </a:rPr>
              <a:t>Size: </a:t>
            </a:r>
            <a:r>
              <a:rPr lang="fr-FR" altLang="fr-FR" sz="1600" dirty="0" smtClean="0">
                <a:latin typeface="Arial" charset="0"/>
              </a:rPr>
              <a:t>29,7x42cm (16.5 </a:t>
            </a:r>
            <a:r>
              <a:rPr lang="fr-FR" altLang="fr-FR" sz="1600" dirty="0">
                <a:latin typeface="Arial" charset="0"/>
              </a:rPr>
              <a:t>x 11.8 </a:t>
            </a:r>
            <a:r>
              <a:rPr lang="fr-FR" altLang="fr-FR" sz="1600" dirty="0" err="1" smtClean="0">
                <a:latin typeface="Arial" charset="0"/>
              </a:rPr>
              <a:t>inches</a:t>
            </a:r>
            <a:r>
              <a:rPr lang="fr-FR" altLang="fr-FR" sz="1600" dirty="0" smtClean="0">
                <a:latin typeface="Arial" charset="0"/>
              </a:rPr>
              <a:t>)</a:t>
            </a:r>
            <a:endParaRPr lang="fr-FR" altLang="fr-FR" sz="1600" dirty="0">
              <a:latin typeface="Arial" charset="0"/>
            </a:endParaRPr>
          </a:p>
        </p:txBody>
      </p:sp>
      <p:sp>
        <p:nvSpPr>
          <p:cNvPr id="243721" name="Line 9"/>
          <p:cNvSpPr>
            <a:spLocks noChangeShapeType="1"/>
          </p:cNvSpPr>
          <p:nvPr/>
        </p:nvSpPr>
        <p:spPr bwMode="auto">
          <a:xfrm flipH="1" flipV="1">
            <a:off x="4572000" y="3124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3722" name="Text Box 10"/>
          <p:cNvSpPr txBox="1">
            <a:spLocks noChangeArrowheads="1"/>
          </p:cNvSpPr>
          <p:nvPr/>
        </p:nvSpPr>
        <p:spPr bwMode="auto">
          <a:xfrm>
            <a:off x="4648200" y="4010025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>
                <a:latin typeface="Arial" charset="0"/>
              </a:rPr>
              <a:t>Braille</a:t>
            </a:r>
          </a:p>
        </p:txBody>
      </p:sp>
      <p:sp>
        <p:nvSpPr>
          <p:cNvPr id="243723" name="Text Box 11"/>
          <p:cNvSpPr txBox="1">
            <a:spLocks noChangeArrowheads="1"/>
          </p:cNvSpPr>
          <p:nvPr/>
        </p:nvSpPr>
        <p:spPr bwMode="auto">
          <a:xfrm rot="-887746">
            <a:off x="3886200" y="99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>
                <a:latin typeface="Arial" charset="0"/>
              </a:rPr>
              <a:t>A3</a:t>
            </a:r>
          </a:p>
        </p:txBody>
      </p:sp>
      <p:sp>
        <p:nvSpPr>
          <p:cNvPr id="243724" name="Text Box 12"/>
          <p:cNvSpPr txBox="1">
            <a:spLocks noChangeArrowheads="1"/>
          </p:cNvSpPr>
          <p:nvPr/>
        </p:nvSpPr>
        <p:spPr bwMode="auto">
          <a:xfrm rot="-887746">
            <a:off x="5334000" y="685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>
                <a:latin typeface="Arial" charset="0"/>
              </a:rPr>
              <a:t>A3</a:t>
            </a:r>
          </a:p>
        </p:txBody>
      </p:sp>
      <p:sp>
        <p:nvSpPr>
          <p:cNvPr id="243725" name="Text Box 13"/>
          <p:cNvSpPr txBox="1">
            <a:spLocks noChangeArrowheads="1"/>
          </p:cNvSpPr>
          <p:nvPr/>
        </p:nvSpPr>
        <p:spPr bwMode="auto">
          <a:xfrm rot="-887746">
            <a:off x="6781800" y="457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>
                <a:latin typeface="Arial" charset="0"/>
              </a:rPr>
              <a:t>A3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18824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3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8" grpId="0"/>
      <p:bldP spid="243720" grpId="0"/>
      <p:bldP spid="243721" grpId="0" animBg="1"/>
      <p:bldP spid="243722" grpId="0"/>
      <p:bldP spid="243723" grpId="0"/>
      <p:bldP spid="243724" grpId="0"/>
      <p:bldP spid="2437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u="sng" dirty="0">
                <a:latin typeface="Arial" charset="0"/>
              </a:rPr>
              <a:t>7-Short </a:t>
            </a:r>
            <a:r>
              <a:rPr lang="fr-FR" altLang="fr-FR" sz="2000" b="1" u="sng" dirty="0" err="1">
                <a:latin typeface="Arial" charset="0"/>
              </a:rPr>
              <a:t>novels</a:t>
            </a:r>
            <a:r>
              <a:rPr lang="fr-FR" altLang="fr-FR" sz="2000" b="1" u="sng" dirty="0">
                <a:latin typeface="Arial" charset="0"/>
              </a:rPr>
              <a:t> </a:t>
            </a:r>
            <a:r>
              <a:rPr lang="fr-FR" altLang="fr-FR" sz="2000" b="1" dirty="0">
                <a:latin typeface="Arial" charset="0"/>
              </a:rPr>
              <a:t>(Large </a:t>
            </a:r>
            <a:r>
              <a:rPr lang="fr-FR" altLang="fr-FR" sz="2000" b="1" dirty="0" err="1">
                <a:latin typeface="Arial" charset="0"/>
              </a:rPr>
              <a:t>print</a:t>
            </a:r>
            <a:r>
              <a:rPr lang="fr-FR" altLang="fr-FR" sz="2000" b="1" dirty="0">
                <a:latin typeface="Arial" charset="0"/>
              </a:rPr>
              <a:t> &amp; Braille 1, </a:t>
            </a:r>
            <a:r>
              <a:rPr lang="fr-FR" altLang="fr-FR" sz="2000" b="1" dirty="0" err="1">
                <a:latin typeface="Arial" charset="0"/>
              </a:rPr>
              <a:t>without</a:t>
            </a:r>
            <a:r>
              <a:rPr lang="fr-FR" altLang="fr-FR" sz="2000" b="1" dirty="0">
                <a:latin typeface="Arial" charset="0"/>
              </a:rPr>
              <a:t> illustrations</a:t>
            </a:r>
            <a:r>
              <a:rPr lang="fr-FR" altLang="fr-FR" sz="2000" b="1" u="sng" dirty="0">
                <a:latin typeface="Arial" charset="0"/>
              </a:rPr>
              <a:t>)</a:t>
            </a:r>
          </a:p>
        </p:txBody>
      </p:sp>
      <p:pic>
        <p:nvPicPr>
          <p:cNvPr id="244740" name="Picture 4" descr="C:\B-Photos\Albums\P'tits Rom en braille\DSCF03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33450"/>
            <a:ext cx="73914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762000" y="6096000"/>
            <a:ext cx="7772400" cy="76200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990600" y="6172200"/>
            <a:ext cx="480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dirty="0" smtClean="0">
                <a:latin typeface="Arial" charset="0"/>
              </a:rPr>
              <a:t>16x25cm (6.2 </a:t>
            </a:r>
            <a:r>
              <a:rPr lang="fr-FR" altLang="fr-FR" sz="1600" dirty="0">
                <a:latin typeface="Arial" charset="0"/>
              </a:rPr>
              <a:t>x 9.8 </a:t>
            </a:r>
            <a:r>
              <a:rPr lang="fr-FR" altLang="fr-FR" sz="1600" dirty="0" err="1" smtClean="0">
                <a:latin typeface="Arial" charset="0"/>
              </a:rPr>
              <a:t>inches</a:t>
            </a:r>
            <a:r>
              <a:rPr lang="fr-FR" altLang="fr-FR" sz="1600" dirty="0" smtClean="0">
                <a:latin typeface="Arial" charset="0"/>
              </a:rPr>
              <a:t>), </a:t>
            </a:r>
            <a:r>
              <a:rPr lang="fr-FR" altLang="fr-FR" sz="1600" dirty="0">
                <a:latin typeface="Arial" charset="0"/>
              </a:rPr>
              <a:t>45 pages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3160038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23168" y="24190"/>
            <a:ext cx="9120832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u="sng" dirty="0">
                <a:latin typeface="Arial" charset="0"/>
              </a:rPr>
              <a:t>8-Essays for </a:t>
            </a:r>
            <a:r>
              <a:rPr lang="fr-FR" altLang="fr-FR" sz="2000" b="1" u="sng" dirty="0" smtClean="0">
                <a:latin typeface="Arial" charset="0"/>
              </a:rPr>
              <a:t>parents &amp; </a:t>
            </a:r>
            <a:r>
              <a:rPr lang="fr-FR" altLang="fr-FR" sz="2000" b="1" u="sng" dirty="0" err="1" smtClean="0">
                <a:latin typeface="Arial" charset="0"/>
              </a:rPr>
              <a:t>professional</a:t>
            </a:r>
            <a:endParaRPr lang="fr-FR" altLang="fr-FR" sz="2000" b="1" u="sng" dirty="0">
              <a:latin typeface="Arial" charset="0"/>
            </a:endParaRPr>
          </a:p>
        </p:txBody>
      </p:sp>
      <p:pic>
        <p:nvPicPr>
          <p:cNvPr id="245764" name="Picture 4" descr="C:\B-Photos\Albums\Corpus tactilis\2-Couverture Conscience de l'écr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16719"/>
            <a:ext cx="27273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6934200" y="5150519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600" dirty="0" smtClean="0">
                <a:latin typeface="Arial" charset="0"/>
              </a:rPr>
              <a:t>21x16 </a:t>
            </a:r>
            <a:r>
              <a:rPr lang="fr-FR" altLang="fr-FR" sz="1600" dirty="0">
                <a:latin typeface="Arial" charset="0"/>
              </a:rPr>
              <a:t>cm</a:t>
            </a:r>
          </a:p>
        </p:txBody>
      </p:sp>
      <p:sp>
        <p:nvSpPr>
          <p:cNvPr id="245776" name="Text Box 16"/>
          <p:cNvSpPr txBox="1">
            <a:spLocks noChangeArrowheads="1"/>
          </p:cNvSpPr>
          <p:nvPr/>
        </p:nvSpPr>
        <p:spPr bwMode="auto">
          <a:xfrm>
            <a:off x="395537" y="2224310"/>
            <a:ext cx="547260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>
                <a:latin typeface="Arial" charset="0"/>
                <a:cs typeface="Arial" charset="0"/>
              </a:rPr>
              <a:t>• </a:t>
            </a:r>
            <a:r>
              <a:rPr lang="fr-FR" altLang="fr-FR" sz="1800" dirty="0" smtClean="0">
                <a:latin typeface="Arial" charset="0"/>
              </a:rPr>
              <a:t>43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err="1" smtClean="0">
                <a:latin typeface="Arial" charset="0"/>
              </a:rPr>
              <a:t>titles</a:t>
            </a:r>
            <a:r>
              <a:rPr lang="fr-FR" altLang="fr-FR" dirty="0" smtClean="0">
                <a:latin typeface="Arial" charset="0"/>
              </a:rPr>
              <a:t> (</a:t>
            </a:r>
            <a:r>
              <a:rPr lang="fr-FR" altLang="fr-FR" dirty="0" err="1" smtClean="0">
                <a:latin typeface="Arial" charset="0"/>
              </a:rPr>
              <a:t>since</a:t>
            </a:r>
            <a:r>
              <a:rPr lang="fr-FR" altLang="fr-FR" dirty="0" smtClean="0">
                <a:latin typeface="Arial" charset="0"/>
              </a:rPr>
              <a:t> 2008)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245779" name="Text Box 19"/>
          <p:cNvSpPr txBox="1">
            <a:spLocks noChangeArrowheads="1"/>
          </p:cNvSpPr>
          <p:nvPr/>
        </p:nvSpPr>
        <p:spPr bwMode="auto">
          <a:xfrm>
            <a:off x="472624" y="1848390"/>
            <a:ext cx="3200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900" b="1" i="1" dirty="0">
                <a:latin typeface="Arial" charset="0"/>
              </a:rPr>
              <a:t>Corpus </a:t>
            </a:r>
            <a:r>
              <a:rPr lang="fr-FR" altLang="fr-FR" sz="1900" b="1" i="1" dirty="0" err="1">
                <a:latin typeface="Arial" charset="0"/>
              </a:rPr>
              <a:t>Tactilis</a:t>
            </a:r>
            <a:r>
              <a:rPr lang="fr-FR" altLang="fr-FR" sz="1900" b="1" i="1" dirty="0">
                <a:latin typeface="Arial" charset="0"/>
              </a:rPr>
              <a:t> Collection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26904" y="2751518"/>
            <a:ext cx="547260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 err="1" smtClean="0">
                <a:latin typeface="Arial" charset="0"/>
              </a:rPr>
              <a:t>translated</a:t>
            </a:r>
            <a:r>
              <a:rPr lang="fr-FR" altLang="fr-FR" sz="1800" dirty="0" smtClean="0">
                <a:latin typeface="Arial" charset="0"/>
              </a:rPr>
              <a:t> </a:t>
            </a:r>
            <a:r>
              <a:rPr lang="fr-FR" altLang="fr-FR" sz="1800" dirty="0" err="1" smtClean="0">
                <a:latin typeface="Arial" charset="0"/>
              </a:rPr>
              <a:t>from</a:t>
            </a:r>
            <a:r>
              <a:rPr lang="fr-FR" altLang="fr-FR" sz="1800" dirty="0" smtClean="0">
                <a:latin typeface="Arial" charset="0"/>
              </a:rPr>
              <a:t>: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395535" y="3225750"/>
            <a:ext cx="54726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 smtClean="0">
                <a:latin typeface="Arial" charset="0"/>
                <a:cs typeface="Arial" charset="0"/>
              </a:rPr>
              <a:t>• </a:t>
            </a:r>
            <a:r>
              <a:rPr lang="fr-FR" altLang="fr-FR" dirty="0">
                <a:latin typeface="Arial" charset="0"/>
                <a:cs typeface="Arial" charset="0"/>
              </a:rPr>
              <a:t>Brasil, </a:t>
            </a:r>
            <a:r>
              <a:rPr lang="fr-FR" altLang="fr-FR" dirty="0" smtClean="0">
                <a:latin typeface="Arial" charset="0"/>
                <a:cs typeface="Arial" charset="0"/>
              </a:rPr>
              <a:t>Canada</a:t>
            </a:r>
            <a:r>
              <a:rPr lang="fr-FR" altLang="fr-FR" dirty="0">
                <a:latin typeface="Arial" charset="0"/>
                <a:cs typeface="Arial" charset="0"/>
              </a:rPr>
              <a:t>, </a:t>
            </a:r>
            <a:r>
              <a:rPr lang="fr-FR" altLang="fr-FR" dirty="0" err="1" smtClean="0">
                <a:latin typeface="Arial" charset="0"/>
                <a:cs typeface="Arial" charset="0"/>
              </a:rPr>
              <a:t>Czech</a:t>
            </a:r>
            <a:r>
              <a:rPr lang="fr-FR" altLang="fr-FR" dirty="0" smtClean="0">
                <a:latin typeface="Arial" charset="0"/>
                <a:cs typeface="Arial" charset="0"/>
              </a:rPr>
              <a:t> </a:t>
            </a:r>
            <a:r>
              <a:rPr lang="fr-FR" altLang="fr-FR" dirty="0">
                <a:latin typeface="Arial" charset="0"/>
                <a:cs typeface="Arial" charset="0"/>
              </a:rPr>
              <a:t>Rep</a:t>
            </a:r>
            <a:r>
              <a:rPr lang="fr-FR" altLang="fr-FR" dirty="0" smtClean="0">
                <a:latin typeface="Arial" charset="0"/>
                <a:cs typeface="Arial" charset="0"/>
              </a:rPr>
              <a:t>., </a:t>
            </a:r>
            <a:r>
              <a:rPr lang="fr-FR" altLang="fr-FR" dirty="0" err="1">
                <a:latin typeface="Arial" charset="0"/>
                <a:cs typeface="Arial" charset="0"/>
              </a:rPr>
              <a:t>Denmark</a:t>
            </a:r>
            <a:r>
              <a:rPr lang="fr-FR" altLang="fr-FR" dirty="0">
                <a:latin typeface="Arial" charset="0"/>
                <a:cs typeface="Arial" charset="0"/>
              </a:rPr>
              <a:t>, </a:t>
            </a:r>
            <a:r>
              <a:rPr lang="fr-FR" altLang="fr-FR" sz="1800" dirty="0" err="1" smtClean="0">
                <a:latin typeface="Arial" charset="0"/>
                <a:cs typeface="Arial" charset="0"/>
              </a:rPr>
              <a:t>England</a:t>
            </a:r>
            <a:r>
              <a:rPr lang="fr-FR" altLang="fr-FR" sz="1800" dirty="0" smtClean="0">
                <a:latin typeface="Arial" charset="0"/>
                <a:cs typeface="Arial" charset="0"/>
              </a:rPr>
              <a:t>,                       </a:t>
            </a:r>
            <a:r>
              <a:rPr lang="fr-FR" altLang="fr-FR" dirty="0" smtClean="0">
                <a:latin typeface="Arial" charset="0"/>
                <a:cs typeface="Arial" charset="0"/>
              </a:rPr>
              <a:t>Germany</a:t>
            </a:r>
            <a:r>
              <a:rPr lang="fr-FR" altLang="fr-FR" dirty="0">
                <a:latin typeface="Arial" charset="0"/>
                <a:cs typeface="Arial" charset="0"/>
              </a:rPr>
              <a:t>,</a:t>
            </a:r>
            <a:r>
              <a:rPr lang="fr-FR" altLang="fr-FR" sz="1800" dirty="0" smtClean="0">
                <a:latin typeface="Arial" charset="0"/>
                <a:cs typeface="Arial" charset="0"/>
              </a:rPr>
              <a:t> </a:t>
            </a:r>
            <a:r>
              <a:rPr lang="fr-FR" altLang="fr-FR" dirty="0" err="1">
                <a:latin typeface="Arial" charset="0"/>
                <a:cs typeface="Arial" charset="0"/>
              </a:rPr>
              <a:t>Italy</a:t>
            </a:r>
            <a:r>
              <a:rPr lang="fr-FR" altLang="fr-FR" dirty="0">
                <a:latin typeface="Arial" charset="0"/>
                <a:cs typeface="Arial" charset="0"/>
              </a:rPr>
              <a:t>, </a:t>
            </a:r>
            <a:r>
              <a:rPr lang="fr-FR" altLang="fr-FR" dirty="0" err="1" smtClean="0">
                <a:latin typeface="Arial" charset="0"/>
                <a:cs typeface="Arial" charset="0"/>
              </a:rPr>
              <a:t>Netherlands</a:t>
            </a:r>
            <a:r>
              <a:rPr lang="fr-FR" altLang="fr-FR" dirty="0" smtClean="0">
                <a:latin typeface="Arial" charset="0"/>
                <a:cs typeface="Arial" charset="0"/>
              </a:rPr>
              <a:t>, </a:t>
            </a:r>
            <a:r>
              <a:rPr lang="fr-FR" altLang="fr-FR" sz="1800" dirty="0" smtClean="0">
                <a:latin typeface="Arial" charset="0"/>
                <a:cs typeface="Arial" charset="0"/>
              </a:rPr>
              <a:t>Scotland, Spain, </a:t>
            </a:r>
            <a:r>
              <a:rPr lang="fr-FR" altLang="fr-FR" dirty="0" err="1" smtClean="0">
                <a:latin typeface="Arial" charset="0"/>
                <a:cs typeface="Arial" charset="0"/>
              </a:rPr>
              <a:t>Sweden</a:t>
            </a:r>
            <a:r>
              <a:rPr lang="fr-FR" altLang="fr-FR" dirty="0">
                <a:latin typeface="Arial" charset="0"/>
                <a:cs typeface="Arial" charset="0"/>
              </a:rPr>
              <a:t>, </a:t>
            </a:r>
            <a:r>
              <a:rPr lang="fr-FR" altLang="fr-FR" sz="1800" dirty="0" smtClean="0">
                <a:latin typeface="Arial" charset="0"/>
                <a:cs typeface="Arial" charset="0"/>
              </a:rPr>
              <a:t>United-States 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95536" y="4293096"/>
            <a:ext cx="54726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 smtClean="0">
                <a:latin typeface="Arial" charset="0"/>
                <a:cs typeface="Arial" charset="0"/>
              </a:rPr>
              <a:t>• </a:t>
            </a:r>
            <a:r>
              <a:rPr lang="fr-FR" altLang="fr-FR" dirty="0" smtClean="0">
                <a:latin typeface="Arial" charset="0"/>
                <a:cs typeface="Arial" charset="0"/>
              </a:rPr>
              <a:t>translators are </a:t>
            </a:r>
            <a:r>
              <a:rPr lang="fr-FR" altLang="fr-FR" dirty="0" err="1" smtClean="0">
                <a:latin typeface="Arial" charset="0"/>
                <a:cs typeface="Arial" charset="0"/>
              </a:rPr>
              <a:t>retired</a:t>
            </a:r>
            <a:r>
              <a:rPr lang="fr-FR" altLang="fr-FR" dirty="0" smtClean="0">
                <a:latin typeface="Arial" charset="0"/>
                <a:cs typeface="Arial" charset="0"/>
              </a:rPr>
              <a:t> </a:t>
            </a:r>
            <a:r>
              <a:rPr lang="fr-FR" altLang="fr-FR" dirty="0" err="1" smtClean="0">
                <a:latin typeface="Arial" charset="0"/>
                <a:cs typeface="Arial" charset="0"/>
              </a:rPr>
              <a:t>language</a:t>
            </a:r>
            <a:r>
              <a:rPr lang="fr-FR" altLang="fr-FR" dirty="0" smtClean="0">
                <a:latin typeface="Arial" charset="0"/>
                <a:cs typeface="Arial" charset="0"/>
              </a:rPr>
              <a:t> </a:t>
            </a:r>
            <a:r>
              <a:rPr lang="fr-FR" altLang="fr-FR" dirty="0" err="1" smtClean="0">
                <a:latin typeface="Arial" charset="0"/>
                <a:cs typeface="Arial" charset="0"/>
              </a:rPr>
              <a:t>teachers</a:t>
            </a:r>
            <a:r>
              <a:rPr lang="fr-FR" altLang="fr-FR" dirty="0" smtClean="0">
                <a:latin typeface="Arial" charset="0"/>
                <a:cs typeface="Arial" charset="0"/>
              </a:rPr>
              <a:t> </a:t>
            </a:r>
            <a:r>
              <a:rPr lang="fr-FR" altLang="fr-FR" dirty="0">
                <a:latin typeface="Arial" charset="0"/>
                <a:cs typeface="Arial" charset="0"/>
              </a:rPr>
              <a:t> </a:t>
            </a:r>
            <a:r>
              <a:rPr lang="fr-FR" altLang="fr-FR" dirty="0" smtClean="0">
                <a:latin typeface="Arial" charset="0"/>
                <a:cs typeface="Arial" charset="0"/>
              </a:rPr>
              <a:t>         (and me), all </a:t>
            </a:r>
            <a:r>
              <a:rPr lang="fr-FR" altLang="fr-FR" dirty="0" err="1" smtClean="0">
                <a:latin typeface="Arial" charset="0"/>
                <a:cs typeface="Arial" charset="0"/>
              </a:rPr>
              <a:t>volunteers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320850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0" y="24190"/>
            <a:ext cx="91440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u="sng" dirty="0">
                <a:latin typeface="Arial" charset="0"/>
              </a:rPr>
              <a:t>9-</a:t>
            </a:r>
            <a:r>
              <a:rPr lang="fr-FR" altLang="fr-FR" sz="2000" b="1" i="1" u="sng" dirty="0">
                <a:latin typeface="Arial" charset="0"/>
              </a:rPr>
              <a:t>Terra </a:t>
            </a:r>
            <a:r>
              <a:rPr lang="fr-FR" altLang="fr-FR" sz="2000" b="1" i="1" u="sng" dirty="0" err="1">
                <a:latin typeface="Arial" charset="0"/>
              </a:rPr>
              <a:t>Haptica</a:t>
            </a:r>
            <a:r>
              <a:rPr lang="fr-FR" altLang="fr-FR" sz="2000" b="1" u="sng" dirty="0">
                <a:latin typeface="Arial" charset="0"/>
              </a:rPr>
              <a:t> </a:t>
            </a:r>
            <a:r>
              <a:rPr lang="fr-FR" altLang="fr-FR" sz="2000" dirty="0">
                <a:latin typeface="Arial" charset="0"/>
              </a:rPr>
              <a:t>(journal for </a:t>
            </a:r>
            <a:r>
              <a:rPr lang="fr-FR" altLang="fr-FR" sz="2000" dirty="0" err="1" smtClean="0">
                <a:latin typeface="Arial" charset="0"/>
              </a:rPr>
              <a:t>professionals</a:t>
            </a:r>
            <a:r>
              <a:rPr lang="fr-FR" altLang="fr-FR" sz="2000" dirty="0" smtClean="0">
                <a:latin typeface="Arial" charset="0"/>
              </a:rPr>
              <a:t>, </a:t>
            </a:r>
            <a:r>
              <a:rPr lang="fr-FR" altLang="fr-FR" sz="2000" dirty="0" err="1" smtClean="0">
                <a:latin typeface="Arial" charset="0"/>
              </a:rPr>
              <a:t>researchers</a:t>
            </a:r>
            <a:r>
              <a:rPr lang="fr-FR" altLang="fr-FR" sz="2000" dirty="0" smtClean="0">
                <a:latin typeface="Arial" charset="0"/>
              </a:rPr>
              <a:t> and parents)</a:t>
            </a:r>
            <a:endParaRPr lang="fr-FR" altLang="fr-FR" sz="2000" dirty="0">
              <a:latin typeface="Arial" charset="0"/>
            </a:endParaRP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381000" y="2732727"/>
            <a:ext cx="41189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>
                <a:latin typeface="Arial" charset="0"/>
              </a:rPr>
              <a:t>1/</a:t>
            </a:r>
            <a:r>
              <a:rPr lang="fr-FR" altLang="fr-FR" dirty="0" err="1">
                <a:latin typeface="Arial" charset="0"/>
              </a:rPr>
              <a:t>year</a:t>
            </a:r>
            <a:endParaRPr lang="fr-FR" altLang="fr-FR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fr-FR" altLang="fr-FR" dirty="0">
                <a:latin typeface="Arial" charset="0"/>
              </a:rPr>
              <a:t>3 sections:  </a:t>
            </a:r>
            <a:r>
              <a:rPr lang="fr-FR" altLang="fr-FR" i="1" dirty="0" err="1" smtClean="0">
                <a:latin typeface="Arial" charset="0"/>
              </a:rPr>
              <a:t>Research</a:t>
            </a:r>
            <a:r>
              <a:rPr lang="fr-FR" altLang="fr-FR" i="1" dirty="0">
                <a:latin typeface="Arial" charset="0"/>
              </a:rPr>
              <a:t>, practice, art </a:t>
            </a:r>
            <a:endParaRPr lang="fr-FR" altLang="fr-FR" i="1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fr-FR" altLang="fr-FR" dirty="0" smtClean="0">
                <a:latin typeface="Arial" charset="0"/>
              </a:rPr>
              <a:t>177 </a:t>
            </a:r>
            <a:r>
              <a:rPr lang="fr-FR" altLang="fr-FR" dirty="0">
                <a:latin typeface="Arial" charset="0"/>
              </a:rPr>
              <a:t>pages, </a:t>
            </a:r>
            <a:r>
              <a:rPr lang="fr-FR" altLang="fr-FR" dirty="0" err="1">
                <a:latin typeface="Arial" charset="0"/>
              </a:rPr>
              <a:t>colours</a:t>
            </a:r>
            <a:r>
              <a:rPr lang="fr-FR" altLang="fr-FR" dirty="0">
                <a:latin typeface="Arial" charset="0"/>
              </a:rPr>
              <a:t>, A4</a:t>
            </a:r>
          </a:p>
        </p:txBody>
      </p:sp>
      <p:pic>
        <p:nvPicPr>
          <p:cNvPr id="246791" name="Picture 7" descr="C:\A-2011-2\Conférences 2011\GITWL USA\Couv Terra Hapt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4291013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303967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400" b="1" dirty="0" smtClean="0">
                <a:solidFill>
                  <a:srgbClr val="FFFF00"/>
                </a:solidFill>
              </a:rPr>
              <a:t>How do </a:t>
            </a:r>
            <a:r>
              <a:rPr lang="fr-FR" altLang="fr-FR" sz="2400" b="1" dirty="0" err="1" smtClean="0">
                <a:solidFill>
                  <a:srgbClr val="FFFF00"/>
                </a:solidFill>
              </a:rPr>
              <a:t>we</a:t>
            </a:r>
            <a:r>
              <a:rPr lang="fr-FR" altLang="fr-FR" sz="2400" b="1" dirty="0" smtClean="0">
                <a:solidFill>
                  <a:srgbClr val="FFFF00"/>
                </a:solidFill>
              </a:rPr>
              <a:t> </a:t>
            </a:r>
            <a:r>
              <a:rPr lang="fr-FR" altLang="fr-FR" sz="2400" b="1" dirty="0" err="1" smtClean="0">
                <a:solidFill>
                  <a:srgbClr val="FFFF00"/>
                </a:solidFill>
              </a:rPr>
              <a:t>work</a:t>
            </a:r>
            <a:r>
              <a:rPr lang="fr-FR" altLang="fr-FR" sz="2400" b="1" dirty="0" smtClean="0">
                <a:solidFill>
                  <a:srgbClr val="FFFF00"/>
                </a:solidFill>
              </a:rPr>
              <a:t>?</a:t>
            </a:r>
            <a:endParaRPr lang="fr-FR" altLang="fr-FR" sz="2400" b="1" dirty="0">
              <a:solidFill>
                <a:srgbClr val="FFFF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6112" y="1403484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 dirty="0" smtClean="0"/>
              <a:t>Conception and administration</a:t>
            </a:r>
            <a:endParaRPr lang="fr-FR" altLang="fr-FR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0128" y="3095278"/>
            <a:ext cx="36551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/>
              <a:t>-long </a:t>
            </a:r>
            <a:r>
              <a:rPr lang="fr-FR" altLang="fr-FR" dirty="0" err="1" smtClean="0"/>
              <a:t>term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unemployed</a:t>
            </a:r>
            <a:r>
              <a:rPr lang="fr-FR" altLang="fr-FR" dirty="0"/>
              <a:t> people </a:t>
            </a:r>
          </a:p>
        </p:txBody>
      </p:sp>
      <p:pic>
        <p:nvPicPr>
          <p:cNvPr id="7" name="Picture 5" descr="C:\B-Photos\Atelier\DSCF44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9" y="4293096"/>
            <a:ext cx="3297560" cy="219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90128" y="3383310"/>
            <a:ext cx="34938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/>
              <a:t>-</a:t>
            </a:r>
            <a:r>
              <a:rPr lang="fr-FR" altLang="fr-FR" dirty="0" err="1" smtClean="0"/>
              <a:t>volunteers</a:t>
            </a:r>
            <a:r>
              <a:rPr lang="fr-FR" altLang="fr-FR" dirty="0" smtClean="0"/>
              <a:t> (</a:t>
            </a:r>
            <a:r>
              <a:rPr lang="fr-FR" altLang="fr-FR" dirty="0" err="1" smtClean="0"/>
              <a:t>retired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women</a:t>
            </a:r>
            <a:r>
              <a:rPr lang="fr-FR" altLang="fr-FR" dirty="0" smtClean="0"/>
              <a:t>)</a:t>
            </a:r>
            <a:endParaRPr lang="fr-FR" altLang="fr-FR" dirty="0"/>
          </a:p>
        </p:txBody>
      </p:sp>
      <p:sp>
        <p:nvSpPr>
          <p:cNvPr id="9" name="Rectangle 8"/>
          <p:cNvSpPr/>
          <p:nvPr/>
        </p:nvSpPr>
        <p:spPr>
          <a:xfrm>
            <a:off x="646112" y="2708920"/>
            <a:ext cx="240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dirty="0"/>
              <a:t>Production (</a:t>
            </a:r>
            <a:r>
              <a:rPr lang="fr-FR" altLang="fr-FR" b="1" dirty="0" err="1"/>
              <a:t>handwork</a:t>
            </a:r>
            <a:r>
              <a:rPr lang="fr-FR" altLang="fr-FR" b="1" dirty="0"/>
              <a:t>)</a:t>
            </a:r>
            <a:endParaRPr lang="fr-FR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15416" y="1763524"/>
            <a:ext cx="7310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/>
              <a:t>-7 salaries</a:t>
            </a:r>
            <a:endParaRPr lang="fr-FR" altLang="fr-FR" dirty="0"/>
          </a:p>
        </p:txBody>
      </p:sp>
      <p:pic>
        <p:nvPicPr>
          <p:cNvPr id="11" name="Picture 5" descr="C:\B-Photos\Atelier\DSCF44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32" y="1473219"/>
            <a:ext cx="3330108" cy="265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B-Photos\Atelier\DSCF45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96" y="4310216"/>
            <a:ext cx="3324944" cy="221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90128" y="3707740"/>
            <a:ext cx="34938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/>
              <a:t>= 25 </a:t>
            </a:r>
            <a:r>
              <a:rPr lang="fr-FR" altLang="fr-FR" dirty="0" err="1" smtClean="0"/>
              <a:t>persons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5517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b="1" dirty="0">
                <a:latin typeface="Arial" charset="0"/>
              </a:rPr>
              <a:t>How are </a:t>
            </a:r>
            <a:r>
              <a:rPr lang="fr-FR" altLang="fr-FR" b="1" dirty="0" err="1">
                <a:latin typeface="Arial" charset="0"/>
              </a:rPr>
              <a:t>we</a:t>
            </a:r>
            <a:r>
              <a:rPr lang="fr-FR" altLang="fr-FR" b="1" dirty="0">
                <a:latin typeface="Arial" charset="0"/>
              </a:rPr>
              <a:t> </a:t>
            </a:r>
            <a:r>
              <a:rPr lang="fr-FR" altLang="fr-FR" b="1" dirty="0" err="1">
                <a:latin typeface="Arial" charset="0"/>
              </a:rPr>
              <a:t>organized</a:t>
            </a:r>
            <a:endParaRPr lang="fr-FR" altLang="fr-FR" b="1" dirty="0">
              <a:latin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52800" y="533400"/>
            <a:ext cx="464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dirty="0"/>
              <a:t>Prototype sent by </a:t>
            </a:r>
            <a:r>
              <a:rPr lang="fr-FR" altLang="fr-FR" dirty="0" err="1"/>
              <a:t>professional</a:t>
            </a:r>
            <a:endParaRPr lang="fr-FR" altLang="fr-FR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52800" y="1843088"/>
            <a:ext cx="464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dirty="0"/>
              <a:t>Multi </a:t>
            </a:r>
            <a:r>
              <a:rPr lang="fr-FR" altLang="fr-FR" dirty="0" err="1"/>
              <a:t>disciplinary</a:t>
            </a:r>
            <a:r>
              <a:rPr lang="fr-FR" altLang="fr-FR" dirty="0"/>
              <a:t> group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90689" y="2940050"/>
            <a:ext cx="43936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dirty="0"/>
              <a:t>Production prototype made                                                                                  by </a:t>
            </a:r>
            <a:r>
              <a:rPr lang="fr-FR" altLang="fr-FR" dirty="0" err="1"/>
              <a:t>Dreaming</a:t>
            </a:r>
            <a:r>
              <a:rPr lang="fr-FR" altLang="fr-FR" dirty="0"/>
              <a:t> </a:t>
            </a:r>
            <a:r>
              <a:rPr lang="fr-FR" altLang="fr-FR" dirty="0" err="1"/>
              <a:t>Fingers</a:t>
            </a:r>
            <a:r>
              <a:rPr lang="fr-FR" altLang="fr-FR" dirty="0"/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58704" y="4281488"/>
            <a:ext cx="38164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dirty="0"/>
              <a:t>Test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076278" y="5272088"/>
            <a:ext cx="3232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dirty="0"/>
              <a:t>Modifications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191000" y="6262688"/>
            <a:ext cx="297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dirty="0"/>
              <a:t>Production 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7840935" y="718066"/>
            <a:ext cx="0" cy="4738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848600" y="30622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>
                <a:latin typeface="Arial" charset="0"/>
              </a:rPr>
              <a:t>&gt; 8 </a:t>
            </a:r>
            <a:r>
              <a:rPr lang="fr-FR" altLang="fr-FR" sz="1800" dirty="0" err="1">
                <a:latin typeface="Arial" charset="0"/>
              </a:rPr>
              <a:t>months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7812360" y="6172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848600" y="62484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>
                <a:latin typeface="Arial" charset="0"/>
              </a:rPr>
              <a:t>&gt; 8 </a:t>
            </a:r>
            <a:r>
              <a:rPr lang="fr-FR" altLang="fr-FR" sz="1800" dirty="0" err="1">
                <a:latin typeface="Arial" charset="0"/>
              </a:rPr>
              <a:t>months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0" y="609600"/>
            <a:ext cx="3429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b="1" dirty="0" err="1">
                <a:solidFill>
                  <a:schemeClr val="bg1"/>
                </a:solidFill>
              </a:rPr>
              <a:t>Needs</a:t>
            </a:r>
            <a:r>
              <a:rPr lang="fr-FR" altLang="fr-FR" dirty="0">
                <a:solidFill>
                  <a:schemeClr val="bg1"/>
                </a:solidFill>
              </a:rPr>
              <a:t> of </a:t>
            </a:r>
            <a:endParaRPr lang="fr-FR" altLang="fr-FR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fr-FR" altLang="fr-FR" dirty="0" err="1" smtClean="0">
                <a:solidFill>
                  <a:schemeClr val="bg1"/>
                </a:solidFill>
              </a:rPr>
              <a:t>professional</a:t>
            </a:r>
            <a:r>
              <a:rPr lang="fr-FR" altLang="fr-FR" dirty="0" smtClean="0">
                <a:solidFill>
                  <a:schemeClr val="bg1"/>
                </a:solidFill>
              </a:rPr>
              <a:t> &amp; parents</a:t>
            </a:r>
            <a:endParaRPr lang="fr-FR" altLang="fr-FR" dirty="0">
              <a:solidFill>
                <a:schemeClr val="bg1"/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96416" y="2882260"/>
            <a:ext cx="28194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b="1" dirty="0" err="1">
                <a:solidFill>
                  <a:schemeClr val="bg1"/>
                </a:solidFill>
              </a:rPr>
              <a:t>Research</a:t>
            </a:r>
            <a:endParaRPr lang="fr-FR" altLang="fr-FR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fr-FR" altLang="fr-FR" i="1" dirty="0">
                <a:solidFill>
                  <a:schemeClr val="bg1"/>
                </a:solidFill>
              </a:rPr>
              <a:t>(Psychology, </a:t>
            </a:r>
            <a:r>
              <a:rPr lang="fr-FR" altLang="fr-FR" i="1" dirty="0" err="1">
                <a:solidFill>
                  <a:schemeClr val="bg1"/>
                </a:solidFill>
              </a:rPr>
              <a:t>Philosophy</a:t>
            </a:r>
            <a:r>
              <a:rPr lang="fr-FR" altLang="fr-FR" i="1" dirty="0">
                <a:solidFill>
                  <a:schemeClr val="bg1"/>
                </a:solidFill>
              </a:rPr>
              <a:t>, </a:t>
            </a:r>
            <a:r>
              <a:rPr lang="fr-FR" altLang="fr-FR" i="1" dirty="0" err="1">
                <a:solidFill>
                  <a:schemeClr val="bg1"/>
                </a:solidFill>
              </a:rPr>
              <a:t>Semiotic</a:t>
            </a:r>
            <a:r>
              <a:rPr lang="fr-FR" altLang="fr-FR" i="1" dirty="0">
                <a:solidFill>
                  <a:schemeClr val="bg1"/>
                </a:solidFill>
              </a:rPr>
              <a:t>, </a:t>
            </a:r>
            <a:r>
              <a:rPr lang="fr-FR" altLang="fr-FR" i="1" dirty="0" smtClean="0">
                <a:solidFill>
                  <a:schemeClr val="bg1"/>
                </a:solidFill>
              </a:rPr>
              <a:t> </a:t>
            </a:r>
            <a:r>
              <a:rPr lang="fr-FR" altLang="fr-FR" i="1" dirty="0">
                <a:solidFill>
                  <a:schemeClr val="bg1"/>
                </a:solidFill>
              </a:rPr>
              <a:t>Cultural </a:t>
            </a:r>
            <a:r>
              <a:rPr lang="fr-FR" altLang="fr-FR" i="1" dirty="0" err="1">
                <a:solidFill>
                  <a:schemeClr val="bg1"/>
                </a:solidFill>
              </a:rPr>
              <a:t>studies</a:t>
            </a:r>
            <a:r>
              <a:rPr lang="fr-FR" altLang="fr-FR" i="1" dirty="0">
                <a:solidFill>
                  <a:schemeClr val="bg1"/>
                </a:solidFill>
              </a:rPr>
              <a:t>…)  </a:t>
            </a: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1447800" y="1700808"/>
            <a:ext cx="0" cy="838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rot="19384214">
            <a:off x="2955141" y="2771458"/>
            <a:ext cx="796925" cy="5984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5672138" y="1124744"/>
            <a:ext cx="0" cy="4572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5681663" y="2438400"/>
            <a:ext cx="0" cy="4572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5681663" y="3717032"/>
            <a:ext cx="0" cy="4572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5695950" y="4725144"/>
            <a:ext cx="0" cy="4572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5695950" y="5733256"/>
            <a:ext cx="0" cy="4572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-36512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243699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/>
      <p:bldP spid="15" grpId="0" autoUpdateAnimBg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b="1" dirty="0" err="1">
                <a:latin typeface="Arial" charset="0"/>
              </a:rPr>
              <a:t>TiB</a:t>
            </a:r>
            <a:r>
              <a:rPr lang="fr-FR" altLang="fr-FR" b="1" dirty="0">
                <a:latin typeface="Arial" charset="0"/>
              </a:rPr>
              <a:t> in figures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0568" y="83820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 err="1"/>
              <a:t>Since</a:t>
            </a:r>
            <a:r>
              <a:rPr lang="fr-FR" altLang="fr-FR" sz="2000" dirty="0"/>
              <a:t> 1994 : </a:t>
            </a:r>
            <a:r>
              <a:rPr lang="fr-FR" altLang="fr-FR" sz="2000" dirty="0" smtClean="0"/>
              <a:t>255 </a:t>
            </a:r>
            <a:r>
              <a:rPr lang="fr-FR" altLang="fr-FR" sz="2000" dirty="0" err="1" smtClean="0"/>
              <a:t>titles</a:t>
            </a:r>
            <a:r>
              <a:rPr lang="fr-FR" altLang="fr-FR" sz="2000" dirty="0" smtClean="0"/>
              <a:t> </a:t>
            </a:r>
            <a:r>
              <a:rPr lang="fr-FR" altLang="fr-FR" sz="2000" dirty="0"/>
              <a:t>= </a:t>
            </a:r>
            <a:r>
              <a:rPr lang="fr-FR" altLang="fr-FR" sz="2000" dirty="0" smtClean="0"/>
              <a:t>50 </a:t>
            </a:r>
            <a:r>
              <a:rPr lang="fr-FR" altLang="fr-FR" sz="2000" dirty="0"/>
              <a:t>000 </a:t>
            </a:r>
            <a:r>
              <a:rPr lang="fr-FR" altLang="fr-FR" sz="2000" dirty="0" err="1"/>
              <a:t>TiB</a:t>
            </a:r>
            <a:r>
              <a:rPr lang="fr-FR" altLang="fr-FR" sz="2000" dirty="0"/>
              <a:t> </a:t>
            </a:r>
            <a:r>
              <a:rPr lang="fr-FR" altLang="fr-FR" sz="2000" dirty="0" err="1" smtClean="0"/>
              <a:t>produced</a:t>
            </a:r>
            <a:r>
              <a:rPr lang="fr-FR" altLang="fr-FR" sz="2000" dirty="0" smtClean="0"/>
              <a:t> (all </a:t>
            </a:r>
            <a:r>
              <a:rPr lang="fr-FR" altLang="fr-FR" sz="2000" dirty="0" err="1" smtClean="0"/>
              <a:t>languages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combined</a:t>
            </a:r>
            <a:r>
              <a:rPr lang="fr-FR" altLang="fr-FR" sz="2000" dirty="0" smtClean="0"/>
              <a:t>)</a:t>
            </a:r>
            <a:endParaRPr lang="fr-FR" altLang="fr-FR" sz="20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0568" y="198884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 err="1"/>
              <a:t>Handwork</a:t>
            </a:r>
            <a:r>
              <a:rPr lang="fr-FR" altLang="fr-FR" sz="2000" dirty="0"/>
              <a:t> </a:t>
            </a:r>
            <a:r>
              <a:rPr lang="fr-FR" altLang="fr-FR" sz="2000" dirty="0" err="1"/>
              <a:t>average</a:t>
            </a:r>
            <a:r>
              <a:rPr lang="fr-FR" altLang="fr-FR" sz="2000" dirty="0"/>
              <a:t> time/copy = </a:t>
            </a:r>
            <a:r>
              <a:rPr lang="fr-FR" altLang="fr-FR" sz="2000" dirty="0" smtClean="0"/>
              <a:t>3h30 </a:t>
            </a:r>
            <a:endParaRPr lang="fr-FR" altLang="fr-FR" sz="20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0568" y="270892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 err="1"/>
              <a:t>Cost</a:t>
            </a:r>
            <a:r>
              <a:rPr lang="fr-FR" altLang="fr-FR" sz="2000" dirty="0"/>
              <a:t> distribution : 70% </a:t>
            </a:r>
            <a:r>
              <a:rPr lang="fr-FR" altLang="fr-FR" sz="2000" dirty="0" err="1"/>
              <a:t>handwork</a:t>
            </a:r>
            <a:r>
              <a:rPr lang="fr-FR" altLang="fr-FR" sz="2000" dirty="0"/>
              <a:t>, 15% </a:t>
            </a:r>
            <a:r>
              <a:rPr lang="fr-FR" altLang="fr-FR" sz="2000" dirty="0" err="1"/>
              <a:t>print</a:t>
            </a:r>
            <a:r>
              <a:rPr lang="fr-FR" altLang="fr-FR" sz="2000" dirty="0"/>
              <a:t>,         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411760" y="3124210"/>
            <a:ext cx="548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/>
              <a:t>10% </a:t>
            </a:r>
            <a:r>
              <a:rPr lang="fr-FR" altLang="fr-FR" sz="2000" dirty="0" err="1" smtClean="0"/>
              <a:t>material</a:t>
            </a:r>
            <a:r>
              <a:rPr lang="fr-FR" altLang="fr-FR" sz="2000" dirty="0" smtClean="0"/>
              <a:t>, </a:t>
            </a:r>
            <a:r>
              <a:rPr lang="fr-FR" altLang="fr-FR" sz="2000" dirty="0"/>
              <a:t>5% administration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40568" y="3861048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/>
              <a:t>Distribution : 45% in public </a:t>
            </a:r>
            <a:r>
              <a:rPr lang="fr-FR" altLang="fr-FR" sz="2000" dirty="0" err="1"/>
              <a:t>libraries</a:t>
            </a:r>
            <a:r>
              <a:rPr lang="fr-FR" altLang="fr-FR" sz="2000" dirty="0"/>
              <a:t> </a:t>
            </a:r>
            <a:r>
              <a:rPr lang="fr-FR" altLang="fr-FR" sz="2000" dirty="0" smtClean="0"/>
              <a:t>(= </a:t>
            </a:r>
            <a:r>
              <a:rPr lang="fr-FR" altLang="fr-FR" sz="2000" dirty="0"/>
              <a:t>social </a:t>
            </a:r>
            <a:r>
              <a:rPr lang="fr-FR" altLang="fr-FR" sz="2000" dirty="0" err="1" smtClean="0"/>
              <a:t>integration</a:t>
            </a:r>
            <a:r>
              <a:rPr lang="fr-FR" altLang="fr-FR" sz="2000" dirty="0" smtClean="0"/>
              <a:t>) </a:t>
            </a:r>
            <a:endParaRPr lang="fr-FR" altLang="fr-FR" sz="2000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907704" y="4555976"/>
            <a:ext cx="548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/>
              <a:t>10% art collectors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40568" y="1372706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/>
              <a:t>80 % </a:t>
            </a:r>
            <a:r>
              <a:rPr lang="fr-FR" altLang="fr-FR" sz="2000" dirty="0" err="1"/>
              <a:t>creation</a:t>
            </a:r>
            <a:r>
              <a:rPr lang="fr-FR" altLang="fr-FR" sz="2000" dirty="0"/>
              <a:t>, 20% adaptation of commercial books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926754" y="4221088"/>
            <a:ext cx="25417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dirty="0"/>
              <a:t>45% </a:t>
            </a:r>
            <a:r>
              <a:rPr lang="fr-FR" altLang="fr-FR" sz="2000" dirty="0" err="1"/>
              <a:t>schools</a:t>
            </a:r>
            <a:r>
              <a:rPr lang="fr-FR" altLang="fr-FR" sz="2000" dirty="0"/>
              <a:t> &amp; parents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83568" y="5157192"/>
            <a:ext cx="548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 smtClean="0">
                <a:sym typeface="Wingdings" panose="05000000000000000000" pitchFamily="2" charset="2"/>
              </a:rPr>
              <a:t> To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produce</a:t>
            </a:r>
            <a:r>
              <a:rPr lang="fr-FR" altLang="fr-FR" sz="2000" dirty="0" smtClean="0">
                <a:sym typeface="Wingdings" panose="05000000000000000000" pitchFamily="2" charset="2"/>
              </a:rPr>
              <a:t> </a:t>
            </a:r>
            <a:r>
              <a:rPr lang="fr-FR" altLang="fr-FR" sz="2000" b="1" dirty="0" smtClean="0">
                <a:sym typeface="Wingdings" panose="05000000000000000000" pitchFamily="2" charset="2"/>
              </a:rPr>
              <a:t>1 </a:t>
            </a:r>
            <a:r>
              <a:rPr lang="fr-FR" altLang="fr-FR" sz="2000" b="1" dirty="0" err="1" smtClean="0">
                <a:sym typeface="Wingdings" panose="05000000000000000000" pitchFamily="2" charset="2"/>
              </a:rPr>
              <a:t>TiB</a:t>
            </a:r>
            <a:r>
              <a:rPr lang="fr-FR" altLang="fr-FR" sz="2000" b="1" dirty="0" smtClean="0">
                <a:sym typeface="Wingdings" panose="05000000000000000000" pitchFamily="2" charset="2"/>
              </a:rPr>
              <a:t> = 135€ </a:t>
            </a:r>
            <a:r>
              <a:rPr lang="fr-FR" altLang="fr-FR" sz="2000" dirty="0" smtClean="0">
                <a:sym typeface="Wingdings" panose="05000000000000000000" pitchFamily="2" charset="2"/>
              </a:rPr>
              <a:t>(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average</a:t>
            </a:r>
            <a:r>
              <a:rPr lang="fr-FR" altLang="fr-FR" sz="2000" dirty="0" smtClean="0">
                <a:sym typeface="Wingdings" panose="05000000000000000000" pitchFamily="2" charset="2"/>
              </a:rPr>
              <a:t>)</a:t>
            </a:r>
            <a:endParaRPr lang="fr-FR" altLang="fr-FR" sz="20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83568" y="5578510"/>
            <a:ext cx="548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 smtClean="0">
                <a:sym typeface="Wingdings" panose="05000000000000000000" pitchFamily="2" charset="2"/>
              </a:rPr>
              <a:t>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Selling</a:t>
            </a:r>
            <a:r>
              <a:rPr lang="fr-FR" altLang="fr-FR" sz="2000" dirty="0" smtClean="0">
                <a:sym typeface="Wingdings" panose="05000000000000000000" pitchFamily="2" charset="2"/>
              </a:rPr>
              <a:t>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price</a:t>
            </a:r>
            <a:r>
              <a:rPr lang="fr-FR" altLang="fr-FR" sz="2000" dirty="0" smtClean="0">
                <a:sym typeface="Wingdings" panose="05000000000000000000" pitchFamily="2" charset="2"/>
              </a:rPr>
              <a:t>/</a:t>
            </a:r>
            <a:r>
              <a:rPr lang="fr-FR" altLang="fr-FR" sz="2000" b="1" dirty="0" err="1" smtClean="0">
                <a:sym typeface="Wingdings" panose="05000000000000000000" pitchFamily="2" charset="2"/>
              </a:rPr>
              <a:t>TiB</a:t>
            </a:r>
            <a:r>
              <a:rPr lang="fr-FR" altLang="fr-FR" sz="2000" b="1" dirty="0" smtClean="0">
                <a:sym typeface="Wingdings" panose="05000000000000000000" pitchFamily="2" charset="2"/>
              </a:rPr>
              <a:t> =   65€</a:t>
            </a:r>
            <a:r>
              <a:rPr lang="fr-FR" altLang="fr-FR" sz="2000" dirty="0" smtClean="0">
                <a:sym typeface="Wingdings" panose="05000000000000000000" pitchFamily="2" charset="2"/>
              </a:rPr>
              <a:t> (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average</a:t>
            </a:r>
            <a:r>
              <a:rPr lang="fr-FR" altLang="fr-FR" sz="2000" dirty="0">
                <a:sym typeface="Wingdings" panose="05000000000000000000" pitchFamily="2" charset="2"/>
              </a:rPr>
              <a:t>)</a:t>
            </a:r>
            <a:endParaRPr lang="fr-FR" alt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323528" y="838200"/>
            <a:ext cx="0" cy="5471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107504" y="980728"/>
            <a:ext cx="3048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239584" y="1484784"/>
            <a:ext cx="3048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107504" y="2093104"/>
            <a:ext cx="3048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107504" y="3996680"/>
            <a:ext cx="3048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251520" y="2823344"/>
            <a:ext cx="3048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323528" y="5260886"/>
            <a:ext cx="3048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107504" y="5692934"/>
            <a:ext cx="3048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88901" y="5990743"/>
            <a:ext cx="548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 smtClean="0">
                <a:sym typeface="Wingdings" panose="05000000000000000000" pitchFamily="2" charset="2"/>
              </a:rPr>
              <a:t> </a:t>
            </a:r>
            <a:r>
              <a:rPr lang="fr-FR" altLang="fr-FR" sz="2000" dirty="0" err="1">
                <a:sym typeface="Wingdings" panose="05000000000000000000" pitchFamily="2" charset="2"/>
              </a:rPr>
              <a:t>Selling</a:t>
            </a:r>
            <a:r>
              <a:rPr lang="fr-FR" altLang="fr-FR" sz="2000" dirty="0">
                <a:sym typeface="Wingdings" panose="05000000000000000000" pitchFamily="2" charset="2"/>
              </a:rPr>
              <a:t> </a:t>
            </a:r>
            <a:r>
              <a:rPr lang="fr-FR" altLang="fr-FR" sz="2000" dirty="0" err="1">
                <a:sym typeface="Wingdings" panose="05000000000000000000" pitchFamily="2" charset="2"/>
              </a:rPr>
              <a:t>price</a:t>
            </a:r>
            <a:r>
              <a:rPr lang="fr-FR" altLang="fr-FR" sz="2000" dirty="0">
                <a:sym typeface="Wingdings" panose="05000000000000000000" pitchFamily="2" charset="2"/>
              </a:rPr>
              <a:t>/</a:t>
            </a:r>
            <a:r>
              <a:rPr lang="fr-FR" altLang="fr-FR" sz="2000" b="1" dirty="0" err="1">
                <a:sym typeface="Wingdings" panose="05000000000000000000" pitchFamily="2" charset="2"/>
              </a:rPr>
              <a:t>TiB</a:t>
            </a:r>
            <a:r>
              <a:rPr lang="fr-FR" altLang="fr-FR" sz="2000" b="1" dirty="0">
                <a:sym typeface="Wingdings" panose="05000000000000000000" pitchFamily="2" charset="2"/>
              </a:rPr>
              <a:t> </a:t>
            </a:r>
            <a:r>
              <a:rPr lang="fr-FR" altLang="fr-FR" sz="2000" dirty="0" smtClean="0">
                <a:sym typeface="Wingdings" panose="05000000000000000000" pitchFamily="2" charset="2"/>
              </a:rPr>
              <a:t>for parents</a:t>
            </a:r>
            <a:r>
              <a:rPr lang="fr-FR" altLang="fr-FR" sz="2000" b="1" dirty="0" smtClean="0">
                <a:sym typeface="Wingdings" panose="05000000000000000000" pitchFamily="2" charset="2"/>
              </a:rPr>
              <a:t> =  30€</a:t>
            </a:r>
            <a:r>
              <a:rPr lang="fr-FR" altLang="fr-FR" sz="2000" dirty="0" smtClean="0">
                <a:sym typeface="Wingdings" panose="05000000000000000000" pitchFamily="2" charset="2"/>
              </a:rPr>
              <a:t> </a:t>
            </a:r>
            <a:endParaRPr lang="fr-FR" altLang="fr-FR" sz="2000" dirty="0"/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328861" y="6094437"/>
            <a:ext cx="3048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01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b="1" dirty="0" err="1">
                <a:latin typeface="Arial" charset="0"/>
              </a:rPr>
              <a:t>TiB</a:t>
            </a:r>
            <a:r>
              <a:rPr lang="fr-FR" altLang="fr-FR" b="1" dirty="0">
                <a:latin typeface="Arial" charset="0"/>
              </a:rPr>
              <a:t> in figures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91368" y="838200"/>
            <a:ext cx="85171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 smtClean="0"/>
              <a:t>As </a:t>
            </a:r>
            <a:r>
              <a:rPr lang="fr-FR" altLang="fr-FR" sz="2000" dirty="0" err="1" smtClean="0"/>
              <a:t>we</a:t>
            </a:r>
            <a:r>
              <a:rPr lang="fr-FR" altLang="fr-FR" sz="2000" dirty="0" smtClean="0"/>
              <a:t> are the unique workshop to </a:t>
            </a:r>
            <a:r>
              <a:rPr lang="fr-FR" altLang="fr-FR" sz="2000" dirty="0" err="1" smtClean="0"/>
              <a:t>produce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TiB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illustrated</a:t>
            </a:r>
            <a:r>
              <a:rPr lang="fr-FR" altLang="fr-FR" sz="2000" dirty="0" smtClean="0"/>
              <a:t> by collage,                        </a:t>
            </a:r>
            <a:r>
              <a:rPr lang="fr-FR" altLang="fr-FR" sz="2000" dirty="0" err="1" smtClean="0"/>
              <a:t>we</a:t>
            </a:r>
            <a:r>
              <a:rPr lang="fr-FR" altLang="fr-FR" sz="2000" dirty="0" smtClean="0"/>
              <a:t> are </a:t>
            </a:r>
            <a:r>
              <a:rPr lang="fr-FR" altLang="fr-FR" sz="2000" dirty="0" err="1" smtClean="0"/>
              <a:t>asked</a:t>
            </a:r>
            <a:r>
              <a:rPr lang="fr-FR" altLang="fr-FR" sz="2000" dirty="0" smtClean="0"/>
              <a:t> to </a:t>
            </a:r>
            <a:r>
              <a:rPr lang="fr-FR" altLang="fr-FR" sz="2000" dirty="0" err="1" smtClean="0"/>
              <a:t>produce</a:t>
            </a:r>
            <a:r>
              <a:rPr lang="fr-FR" altLang="fr-FR" sz="2000" dirty="0" smtClean="0"/>
              <a:t> for </a:t>
            </a:r>
            <a:r>
              <a:rPr lang="fr-FR" altLang="fr-FR" sz="2000" dirty="0" err="1" smtClean="0"/>
              <a:t>other</a:t>
            </a:r>
            <a:r>
              <a:rPr lang="fr-FR" altLang="fr-FR" sz="2000" dirty="0" smtClean="0"/>
              <a:t> countries</a:t>
            </a:r>
            <a:endParaRPr lang="fr-FR" altLang="fr-FR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0352" y="1713002"/>
            <a:ext cx="8446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 err="1" smtClean="0">
                <a:sym typeface="Wingdings" panose="05000000000000000000" pitchFamily="2" charset="2"/>
              </a:rPr>
              <a:t>Italy</a:t>
            </a:r>
            <a:r>
              <a:rPr lang="fr-FR" altLang="fr-FR" sz="2000" dirty="0" smtClean="0">
                <a:sym typeface="Wingdings" panose="05000000000000000000" pitchFamily="2" charset="2"/>
              </a:rPr>
              <a:t>  (1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title</a:t>
            </a:r>
            <a:r>
              <a:rPr lang="fr-FR" altLang="fr-FR" sz="2000" dirty="0" smtClean="0">
                <a:sym typeface="Wingdings" panose="05000000000000000000" pitchFamily="2" charset="2"/>
              </a:rPr>
              <a:t> = 800 ex)</a:t>
            </a:r>
            <a:endParaRPr lang="fr-FR" altLang="fr-FR" sz="20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0512" y="2092786"/>
            <a:ext cx="83639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 smtClean="0">
                <a:sym typeface="Wingdings" panose="05000000000000000000" pitchFamily="2" charset="2"/>
              </a:rPr>
              <a:t>Germany (12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titles</a:t>
            </a:r>
            <a:r>
              <a:rPr lang="fr-FR" altLang="fr-FR" sz="2000" dirty="0" smtClean="0">
                <a:sym typeface="Wingdings" panose="05000000000000000000" pitchFamily="2" charset="2"/>
              </a:rPr>
              <a:t> = 2000 ex)</a:t>
            </a:r>
            <a:endParaRPr lang="fr-FR" altLang="fr-FR" sz="20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0512" y="2492896"/>
            <a:ext cx="82199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 smtClean="0">
                <a:sym typeface="Wingdings" panose="05000000000000000000" pitchFamily="2" charset="2"/>
              </a:rPr>
              <a:t>United-States (10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titles</a:t>
            </a:r>
            <a:r>
              <a:rPr lang="fr-FR" altLang="fr-FR" sz="2000" dirty="0" smtClean="0">
                <a:sym typeface="Wingdings" panose="05000000000000000000" pitchFamily="2" charset="2"/>
              </a:rPr>
              <a:t> = 3100 ex)</a:t>
            </a:r>
            <a:endParaRPr lang="fr-FR" altLang="fr-FR" sz="20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2576" y="2884874"/>
            <a:ext cx="8423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 smtClean="0">
                <a:sym typeface="Wingdings" panose="05000000000000000000" pitchFamily="2" charset="2"/>
              </a:rPr>
              <a:t>Portugal (1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title</a:t>
            </a:r>
            <a:r>
              <a:rPr lang="fr-FR" altLang="fr-FR" sz="2000" dirty="0" smtClean="0">
                <a:sym typeface="Wingdings" panose="05000000000000000000" pitchFamily="2" charset="2"/>
              </a:rPr>
              <a:t> = 200 ex)</a:t>
            </a:r>
            <a:endParaRPr lang="fr-FR" altLang="fr-FR" sz="20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0672" y="3244914"/>
            <a:ext cx="84258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dirty="0" err="1" smtClean="0">
                <a:sym typeface="Wingdings" panose="05000000000000000000" pitchFamily="2" charset="2"/>
              </a:rPr>
              <a:t>Netherlands</a:t>
            </a:r>
            <a:r>
              <a:rPr lang="fr-FR" altLang="fr-FR" sz="2000" dirty="0" smtClean="0">
                <a:sym typeface="Wingdings" panose="05000000000000000000" pitchFamily="2" charset="2"/>
              </a:rPr>
              <a:t> (7 </a:t>
            </a:r>
            <a:r>
              <a:rPr lang="fr-FR" altLang="fr-FR" sz="2000" dirty="0" err="1" smtClean="0">
                <a:sym typeface="Wingdings" panose="05000000000000000000" pitchFamily="2" charset="2"/>
              </a:rPr>
              <a:t>titles</a:t>
            </a:r>
            <a:r>
              <a:rPr lang="fr-FR" altLang="fr-FR" sz="2000" dirty="0" smtClean="0">
                <a:sym typeface="Wingdings" panose="05000000000000000000" pitchFamily="2" charset="2"/>
              </a:rPr>
              <a:t> = 125 ex)</a:t>
            </a:r>
            <a:endParaRPr lang="fr-FR" alt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323528" y="838200"/>
            <a:ext cx="0" cy="2806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107504" y="980728"/>
            <a:ext cx="3048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09992" y="17347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30312" y="20913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31200" y="24827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31200" y="28750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20152" y="32332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238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A-2011\AAAmaquettes\00En cours\A-Collection CORPUS\Theoria\3- P-Histoire Images tactiles 1784-1940\Fichier imprimeur Images tactiles\Photos\p093 Co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04" y="1325563"/>
            <a:ext cx="51054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57150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800" i="1" dirty="0">
                <a:latin typeface="Arial" charset="0"/>
              </a:rPr>
              <a:t>A Pep </a:t>
            </a:r>
            <a:r>
              <a:rPr lang="fr-FR" altLang="fr-FR" sz="1800" i="1" dirty="0" err="1">
                <a:latin typeface="Arial" charset="0"/>
              </a:rPr>
              <a:t>into</a:t>
            </a:r>
            <a:r>
              <a:rPr lang="fr-FR" altLang="fr-FR" sz="1800" i="1" dirty="0">
                <a:latin typeface="Arial" charset="0"/>
              </a:rPr>
              <a:t> the </a:t>
            </a:r>
            <a:r>
              <a:rPr lang="fr-FR" altLang="fr-FR" i="1" dirty="0" err="1" smtClean="0">
                <a:latin typeface="Arial" charset="0"/>
              </a:rPr>
              <a:t>M</a:t>
            </a:r>
            <a:r>
              <a:rPr lang="fr-FR" altLang="fr-FR" sz="1800" i="1" dirty="0" err="1" smtClean="0">
                <a:latin typeface="Arial" charset="0"/>
              </a:rPr>
              <a:t>enagerie</a:t>
            </a:r>
            <a:r>
              <a:rPr lang="fr-FR" altLang="fr-FR" sz="1800" i="1" dirty="0" smtClean="0">
                <a:latin typeface="Arial" charset="0"/>
              </a:rPr>
              <a:t> </a:t>
            </a:r>
            <a:r>
              <a:rPr lang="fr-FR" altLang="fr-FR" sz="1800" i="1" dirty="0">
                <a:latin typeface="Arial" charset="0"/>
              </a:rPr>
              <a:t>of </a:t>
            </a:r>
            <a:r>
              <a:rPr lang="fr-FR" altLang="fr-FR" sz="1800" i="1" dirty="0" err="1">
                <a:latin typeface="Arial" charset="0"/>
              </a:rPr>
              <a:t>Birds</a:t>
            </a:r>
            <a:r>
              <a:rPr lang="fr-FR" altLang="fr-FR" sz="1800" dirty="0">
                <a:latin typeface="Arial" charset="0"/>
              </a:rPr>
              <a:t>,  </a:t>
            </a:r>
            <a:r>
              <a:rPr lang="fr-FR" altLang="fr-FR" sz="1800" dirty="0" smtClean="0">
                <a:latin typeface="Arial" charset="0"/>
              </a:rPr>
              <a:t>John </a:t>
            </a:r>
            <a:r>
              <a:rPr lang="fr-FR" altLang="fr-FR" sz="1800" dirty="0" err="1">
                <a:latin typeface="Arial" charset="0"/>
              </a:rPr>
              <a:t>Alston</a:t>
            </a:r>
            <a:r>
              <a:rPr lang="fr-FR" altLang="fr-FR" sz="1800" dirty="0">
                <a:latin typeface="Arial" charset="0"/>
              </a:rPr>
              <a:t> </a:t>
            </a:r>
            <a:r>
              <a:rPr lang="fr-FR" altLang="fr-FR" sz="1800" dirty="0" err="1">
                <a:latin typeface="Arial" charset="0"/>
              </a:rPr>
              <a:t>Press</a:t>
            </a:r>
            <a:r>
              <a:rPr lang="fr-FR" altLang="fr-FR" sz="1800" dirty="0">
                <a:latin typeface="Arial" charset="0"/>
              </a:rPr>
              <a:t>, Glasgow, </a:t>
            </a:r>
            <a:r>
              <a:rPr lang="fr-FR" altLang="fr-FR" sz="1800" b="1" u="sng" dirty="0">
                <a:latin typeface="Arial" charset="0"/>
              </a:rPr>
              <a:t>1841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11616" y="900113"/>
            <a:ext cx="5077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800" dirty="0" err="1">
                <a:latin typeface="Arial" charset="0"/>
              </a:rPr>
              <a:t>Embossing</a:t>
            </a:r>
            <a:r>
              <a:rPr lang="fr-FR" altLang="fr-FR" sz="1800" dirty="0">
                <a:latin typeface="Arial" charset="0"/>
              </a:rPr>
              <a:t> on </a:t>
            </a:r>
            <a:r>
              <a:rPr lang="fr-FR" altLang="fr-FR" sz="1800" dirty="0" err="1">
                <a:latin typeface="Arial" charset="0"/>
              </a:rPr>
              <a:t>thick</a:t>
            </a:r>
            <a:r>
              <a:rPr lang="fr-FR" altLang="fr-FR" sz="1800" dirty="0">
                <a:latin typeface="Arial" charset="0"/>
              </a:rPr>
              <a:t> </a:t>
            </a:r>
            <a:r>
              <a:rPr lang="fr-FR" altLang="fr-FR" sz="1800" dirty="0" err="1">
                <a:latin typeface="Arial" charset="0"/>
              </a:rPr>
              <a:t>paper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279161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CONTEXT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105273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Before</a:t>
            </a:r>
            <a:r>
              <a:rPr lang="fr-FR" dirty="0" smtClean="0"/>
              <a:t>, </a:t>
            </a:r>
            <a:r>
              <a:rPr lang="fr-FR" dirty="0" err="1" smtClean="0"/>
              <a:t>during</a:t>
            </a:r>
            <a:r>
              <a:rPr lang="fr-FR" dirty="0" smtClean="0"/>
              <a:t> and </a:t>
            </a:r>
            <a:r>
              <a:rPr lang="fr-FR" dirty="0" err="1" smtClean="0"/>
              <a:t>after</a:t>
            </a:r>
            <a:r>
              <a:rPr lang="fr-FR" dirty="0" smtClean="0"/>
              <a:t> the 90’s </a:t>
            </a:r>
          </a:p>
          <a:p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   FAMINE </a:t>
            </a:r>
            <a:r>
              <a:rPr lang="fr-FR" sz="2000" dirty="0" smtClean="0">
                <a:sym typeface="Wingdings" panose="05000000000000000000" pitchFamily="2" charset="2"/>
              </a:rPr>
              <a:t>book</a:t>
            </a:r>
            <a:r>
              <a:rPr lang="fr-FR" dirty="0" smtClean="0">
                <a:sym typeface="Wingdings" panose="05000000000000000000" pitchFamily="2" charset="2"/>
              </a:rPr>
              <a:t> for </a:t>
            </a:r>
            <a:r>
              <a:rPr lang="fr-FR" dirty="0" err="1" smtClean="0">
                <a:sym typeface="Wingdings" panose="05000000000000000000" pitchFamily="2" charset="2"/>
              </a:rPr>
              <a:t>visually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impaired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children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u="sng" dirty="0" smtClean="0">
                <a:sym typeface="Wingdings" panose="05000000000000000000" pitchFamily="2" charset="2"/>
              </a:rPr>
              <a:t>all over the world</a:t>
            </a:r>
            <a:endParaRPr lang="fr-FR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-36512" y="2700789"/>
            <a:ext cx="918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	  </a:t>
            </a:r>
            <a:r>
              <a:rPr lang="fr-FR" sz="2800" b="1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How to </a:t>
            </a:r>
            <a:r>
              <a:rPr lang="fr-FR" sz="2800" b="1" i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teach</a:t>
            </a:r>
            <a:r>
              <a:rPr lang="fr-FR" sz="2800" b="1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fr-FR" sz="2800" b="1" i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reading</a:t>
            </a:r>
            <a:r>
              <a:rPr lang="fr-FR" sz="2800" b="1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and </a:t>
            </a:r>
            <a:r>
              <a:rPr lang="fr-FR" sz="2800" b="1" i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writing</a:t>
            </a:r>
            <a:r>
              <a:rPr lang="fr-FR" sz="2800" b="1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fr-FR" sz="2800" b="1" i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without</a:t>
            </a:r>
            <a:r>
              <a:rPr lang="fr-FR" sz="2800" b="1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books!</a:t>
            </a:r>
            <a:endParaRPr lang="fr-FR" sz="2800" b="1" i="1" dirty="0">
              <a:solidFill>
                <a:srgbClr val="7030A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5576" y="4028871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ym typeface="Wingdings" panose="05000000000000000000" pitchFamily="2" charset="2"/>
              </a:rPr>
              <a:t>1993: </a:t>
            </a:r>
            <a:r>
              <a:rPr lang="fr-FR" b="1" dirty="0" smtClean="0">
                <a:sym typeface="Wingdings" panose="05000000000000000000" pitchFamily="2" charset="2"/>
              </a:rPr>
              <a:t>A </a:t>
            </a:r>
            <a:r>
              <a:rPr lang="fr-FR" b="1" dirty="0" err="1" smtClean="0">
                <a:sym typeface="Wingdings" panose="05000000000000000000" pitchFamily="2" charset="2"/>
              </a:rPr>
              <a:t>teacher</a:t>
            </a:r>
            <a:r>
              <a:rPr lang="fr-FR" b="1" dirty="0" smtClean="0">
                <a:sym typeface="Wingdings" panose="05000000000000000000" pitchFamily="2" charset="2"/>
              </a:rPr>
              <a:t> for </a:t>
            </a:r>
            <a:r>
              <a:rPr lang="fr-FR" b="1" dirty="0" err="1" smtClean="0">
                <a:sym typeface="Wingdings" panose="05000000000000000000" pitchFamily="2" charset="2"/>
              </a:rPr>
              <a:t>visually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impaired</a:t>
            </a:r>
            <a:r>
              <a:rPr lang="fr-FR" b="1" dirty="0" smtClean="0">
                <a:sym typeface="Wingdings" panose="05000000000000000000" pitchFamily="2" charset="2"/>
              </a:rPr>
              <a:t>  + </a:t>
            </a:r>
            <a:r>
              <a:rPr lang="fr-FR" b="1" dirty="0" err="1" smtClean="0">
                <a:sym typeface="Wingdings" panose="05000000000000000000" pitchFamily="2" charset="2"/>
              </a:rPr>
              <a:t>some</a:t>
            </a:r>
            <a:r>
              <a:rPr lang="fr-FR" b="1" dirty="0" smtClean="0">
                <a:sym typeface="Wingdings" panose="05000000000000000000" pitchFamily="2" charset="2"/>
              </a:rPr>
              <a:t> parents </a:t>
            </a:r>
            <a:r>
              <a:rPr lang="fr-FR" b="1" dirty="0" err="1" smtClean="0">
                <a:sym typeface="Wingdings" panose="05000000000000000000" pitchFamily="2" charset="2"/>
              </a:rPr>
              <a:t>decided</a:t>
            </a:r>
            <a:r>
              <a:rPr lang="fr-FR" b="1" dirty="0" smtClean="0">
                <a:sym typeface="Wingdings" panose="05000000000000000000" pitchFamily="2" charset="2"/>
              </a:rPr>
              <a:t> to </a:t>
            </a:r>
            <a:r>
              <a:rPr lang="fr-FR" b="1" dirty="0" err="1" smtClean="0">
                <a:sym typeface="Wingdings" panose="05000000000000000000" pitchFamily="2" charset="2"/>
              </a:rPr>
              <a:t>react</a:t>
            </a:r>
            <a:endParaRPr lang="fr-FR" b="1" dirty="0" smtClean="0">
              <a:sym typeface="Wingdings" panose="05000000000000000000" pitchFamily="2" charset="2"/>
            </a:endParaRPr>
          </a:p>
          <a:p>
            <a:pPr algn="ctr"/>
            <a:r>
              <a:rPr lang="fr-FR" b="1" dirty="0" smtClean="0">
                <a:sym typeface="Wingdings" panose="05000000000000000000" pitchFamily="2" charset="2"/>
              </a:rPr>
              <a:t>   and </a:t>
            </a:r>
            <a:r>
              <a:rPr lang="fr-FR" b="1" dirty="0" err="1" smtClean="0">
                <a:sym typeface="Wingdings" panose="05000000000000000000" pitchFamily="2" charset="2"/>
              </a:rPr>
              <a:t>settled</a:t>
            </a:r>
            <a:r>
              <a:rPr lang="fr-FR" b="1" dirty="0" smtClean="0">
                <a:sym typeface="Wingdings" panose="05000000000000000000" pitchFamily="2" charset="2"/>
              </a:rPr>
              <a:t> a </a:t>
            </a:r>
            <a:r>
              <a:rPr lang="fr-FR" b="1" dirty="0" err="1" smtClean="0">
                <a:sym typeface="Wingdings" panose="05000000000000000000" pitchFamily="2" charset="2"/>
              </a:rPr>
              <a:t>nonprofit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professional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publishing</a:t>
            </a:r>
            <a:r>
              <a:rPr lang="fr-FR" b="1" dirty="0" smtClean="0">
                <a:sym typeface="Wingdings" panose="05000000000000000000" pitchFamily="2" charset="2"/>
              </a:rPr>
              <a:t> house </a:t>
            </a:r>
            <a:r>
              <a:rPr lang="fr-FR" b="1" dirty="0" err="1" smtClean="0">
                <a:sym typeface="Wingdings" panose="05000000000000000000" pitchFamily="2" charset="2"/>
              </a:rPr>
              <a:t>that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is</a:t>
            </a:r>
            <a:endParaRPr lang="fr-FR" b="1" dirty="0" smtClean="0">
              <a:sym typeface="Wingdings" panose="05000000000000000000" pitchFamily="2" charset="2"/>
            </a:endParaRPr>
          </a:p>
          <a:p>
            <a:pPr algn="ctr"/>
            <a:endParaRPr lang="fr-FR" b="1" dirty="0" smtClean="0">
              <a:sym typeface="Wingdings" panose="05000000000000000000" pitchFamily="2" charset="2"/>
            </a:endParaRPr>
          </a:p>
          <a:p>
            <a:pPr algn="ctr"/>
            <a:r>
              <a:rPr lang="fr-FR" b="1" i="1" dirty="0" smtClean="0">
                <a:sym typeface="Wingdings" panose="05000000000000000000" pitchFamily="2" charset="2"/>
              </a:rPr>
              <a:t>Les Doigts Qui Rêvent (</a:t>
            </a:r>
            <a:r>
              <a:rPr lang="fr-FR" b="1" i="1" dirty="0" err="1" smtClean="0">
                <a:sym typeface="Wingdings" panose="05000000000000000000" pitchFamily="2" charset="2"/>
              </a:rPr>
              <a:t>Dreaming</a:t>
            </a:r>
            <a:r>
              <a:rPr lang="fr-FR" b="1" i="1" dirty="0" smtClean="0">
                <a:sym typeface="Wingdings" panose="05000000000000000000" pitchFamily="2" charset="2"/>
              </a:rPr>
              <a:t> </a:t>
            </a:r>
            <a:r>
              <a:rPr lang="fr-FR" b="1" i="1" dirty="0" err="1" smtClean="0">
                <a:sym typeface="Wingdings" panose="05000000000000000000" pitchFamily="2" charset="2"/>
              </a:rPr>
              <a:t>Fingers</a:t>
            </a:r>
            <a:r>
              <a:rPr lang="fr-FR" b="1" i="1" dirty="0" smtClean="0">
                <a:sym typeface="Wingdings" panose="05000000000000000000" pitchFamily="2" charset="2"/>
              </a:rPr>
              <a:t>)</a:t>
            </a:r>
            <a:endParaRPr lang="fr-FR" b="1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283673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altLang="fr-FR" sz="2400" b="1" dirty="0"/>
              <a:t>PRECAUTION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dirty="0" err="1" smtClean="0">
                <a:latin typeface="Arial" charset="0"/>
              </a:rPr>
              <a:t>Any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 err="1" smtClean="0">
                <a:latin typeface="Arial" charset="0"/>
              </a:rPr>
              <a:t>impairment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>
                <a:latin typeface="Arial" charset="0"/>
              </a:rPr>
              <a:t>(for </a:t>
            </a:r>
            <a:r>
              <a:rPr lang="fr-FR" altLang="fr-FR" dirty="0" err="1">
                <a:latin typeface="Arial" charset="0"/>
              </a:rPr>
              <a:t>example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err="1" smtClean="0">
                <a:latin typeface="Arial" charset="0"/>
              </a:rPr>
              <a:t>blindness</a:t>
            </a:r>
            <a:r>
              <a:rPr lang="fr-FR" altLang="fr-FR" dirty="0" smtClean="0">
                <a:latin typeface="Arial" charset="0"/>
              </a:rPr>
              <a:t>)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33958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dirty="0">
                <a:latin typeface="Arial" charset="0"/>
              </a:rPr>
              <a:t>N</a:t>
            </a:r>
            <a:r>
              <a:rPr lang="fr-FR" altLang="fr-FR" dirty="0" smtClean="0">
                <a:latin typeface="Arial" charset="0"/>
              </a:rPr>
              <a:t>o </a:t>
            </a:r>
            <a:r>
              <a:rPr lang="fr-FR" altLang="fr-FR" dirty="0" err="1">
                <a:latin typeface="Arial" charset="0"/>
              </a:rPr>
              <a:t>answer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from</a:t>
            </a:r>
            <a:r>
              <a:rPr lang="fr-FR" altLang="fr-FR" dirty="0">
                <a:latin typeface="Arial" charset="0"/>
              </a:rPr>
              <a:t> the society (for ex, no books)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75656" y="3853497"/>
            <a:ext cx="480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6000" b="1" dirty="0" smtClean="0">
                <a:solidFill>
                  <a:srgbClr val="FF3300"/>
                </a:solidFill>
                <a:latin typeface="Arial" charset="0"/>
              </a:rPr>
              <a:t>HANDICAP</a:t>
            </a:r>
            <a:endParaRPr lang="fr-FR" altLang="fr-FR" sz="60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521990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dirty="0" smtClean="0">
                <a:latin typeface="Arial" charset="0"/>
                <a:sym typeface="Wingdings" panose="05000000000000000000" pitchFamily="2" charset="2"/>
              </a:rPr>
              <a:t> </a:t>
            </a:r>
            <a:r>
              <a:rPr lang="fr-FR" altLang="fr-FR" i="1" dirty="0" err="1" smtClean="0">
                <a:latin typeface="Arial" charset="0"/>
                <a:sym typeface="Wingdings" panose="05000000000000000000" pitchFamily="2" charset="2"/>
              </a:rPr>
              <a:t>i</a:t>
            </a:r>
            <a:r>
              <a:rPr lang="fr-FR" altLang="fr-FR" i="1" dirty="0" err="1" smtClean="0">
                <a:latin typeface="Arial" charset="0"/>
              </a:rPr>
              <a:t>mpairment</a:t>
            </a:r>
            <a:r>
              <a:rPr lang="fr-FR" altLang="fr-FR" dirty="0" smtClean="0">
                <a:latin typeface="Arial" charset="0"/>
              </a:rPr>
              <a:t>  </a:t>
            </a:r>
            <a:r>
              <a:rPr lang="fr-FR" altLang="fr-FR" dirty="0" err="1" smtClean="0">
                <a:latin typeface="Arial" charset="0"/>
              </a:rPr>
              <a:t>is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>
                <a:latin typeface="Arial" charset="0"/>
              </a:rPr>
              <a:t>on a </a:t>
            </a:r>
            <a:r>
              <a:rPr lang="fr-FR" altLang="fr-FR" dirty="0" err="1" smtClean="0">
                <a:latin typeface="Arial" charset="0"/>
              </a:rPr>
              <a:t>person</a:t>
            </a:r>
            <a:r>
              <a:rPr lang="fr-FR" altLang="fr-FR" dirty="0" smtClean="0">
                <a:latin typeface="Arial" charset="0"/>
              </a:rPr>
              <a:t> 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57912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dirty="0" smtClean="0">
                <a:latin typeface="Arial" charset="0"/>
                <a:sym typeface="Wingdings" panose="05000000000000000000" pitchFamily="2" charset="2"/>
              </a:rPr>
              <a:t> </a:t>
            </a:r>
            <a:r>
              <a:rPr lang="fr-FR" altLang="fr-FR" i="1" dirty="0" smtClean="0">
                <a:latin typeface="Arial" charset="0"/>
                <a:sym typeface="Wingdings" panose="05000000000000000000" pitchFamily="2" charset="2"/>
              </a:rPr>
              <a:t>h</a:t>
            </a:r>
            <a:r>
              <a:rPr lang="fr-FR" altLang="fr-FR" i="1" dirty="0" smtClean="0">
                <a:latin typeface="Arial" charset="0"/>
              </a:rPr>
              <a:t>andicap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depends</a:t>
            </a:r>
            <a:r>
              <a:rPr lang="fr-FR" altLang="fr-FR" dirty="0">
                <a:latin typeface="Arial" charset="0"/>
              </a:rPr>
              <a:t> on a society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26464"/>
            <a:ext cx="798576" cy="79857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24944"/>
            <a:ext cx="798576" cy="6126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054692" y="1426464"/>
            <a:ext cx="288032" cy="2875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592990" y="1425127"/>
            <a:ext cx="288032" cy="2875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054692" y="1959901"/>
            <a:ext cx="288032" cy="2875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4591435" y="1959901"/>
            <a:ext cx="288032" cy="2875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937674" y="3176533"/>
            <a:ext cx="994366" cy="1086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7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altLang="fr-FR" sz="2400" b="1" dirty="0"/>
              <a:t>PRECAUTION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990600"/>
            <a:ext cx="8568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1" dirty="0" smtClean="0">
                <a:latin typeface="Arial" charset="0"/>
              </a:rPr>
              <a:t>Our </a:t>
            </a:r>
            <a:r>
              <a:rPr lang="fr-FR" altLang="fr-FR" b="1" dirty="0" err="1" smtClean="0">
                <a:latin typeface="Arial" charset="0"/>
              </a:rPr>
              <a:t>target</a:t>
            </a:r>
            <a:r>
              <a:rPr lang="fr-FR" altLang="fr-FR" b="1" dirty="0" smtClean="0">
                <a:latin typeface="Arial" charset="0"/>
              </a:rPr>
              <a:t> </a:t>
            </a:r>
            <a:r>
              <a:rPr lang="fr-FR" altLang="fr-FR" b="1" dirty="0" smtClean="0">
                <a:latin typeface="Arial" charset="0"/>
                <a:sym typeface="Wingdings" panose="05000000000000000000" pitchFamily="2" charset="2"/>
              </a:rPr>
              <a:t></a:t>
            </a:r>
            <a:r>
              <a:rPr lang="fr-FR" altLang="fr-FR" b="1" dirty="0" err="1" smtClean="0">
                <a:latin typeface="Arial" charset="0"/>
                <a:sym typeface="Wingdings" panose="05000000000000000000" pitchFamily="2" charset="2"/>
              </a:rPr>
              <a:t>v</a:t>
            </a:r>
            <a:r>
              <a:rPr lang="fr-FR" altLang="fr-FR" b="1" dirty="0" err="1" smtClean="0">
                <a:latin typeface="Arial" charset="0"/>
              </a:rPr>
              <a:t>isually</a:t>
            </a:r>
            <a:r>
              <a:rPr lang="fr-FR" altLang="fr-FR" b="1" dirty="0" smtClean="0">
                <a:latin typeface="Arial" charset="0"/>
              </a:rPr>
              <a:t> </a:t>
            </a:r>
            <a:r>
              <a:rPr lang="fr-FR" altLang="fr-FR" b="1" dirty="0" err="1" smtClean="0">
                <a:latin typeface="Arial" charset="0"/>
              </a:rPr>
              <a:t>impaired</a:t>
            </a:r>
            <a:endParaRPr lang="fr-FR" altLang="fr-FR" b="1" dirty="0"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7984" y="1916832"/>
            <a:ext cx="82640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>
                <a:latin typeface="Arial" charset="0"/>
              </a:rPr>
              <a:t>= </a:t>
            </a:r>
            <a:r>
              <a:rPr lang="fr-FR" altLang="fr-FR" dirty="0" err="1" smtClean="0">
                <a:latin typeface="Arial" charset="0"/>
              </a:rPr>
              <a:t>partially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 err="1" smtClean="0">
                <a:latin typeface="Arial" charset="0"/>
              </a:rPr>
              <a:t>sighted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i="1" dirty="0" err="1" smtClean="0">
                <a:latin typeface="Arial" charset="0"/>
              </a:rPr>
              <a:t>children</a:t>
            </a:r>
            <a:r>
              <a:rPr lang="fr-FR" altLang="fr-FR" dirty="0" smtClean="0">
                <a:latin typeface="Arial" charset="0"/>
              </a:rPr>
              <a:t> (</a:t>
            </a:r>
            <a:r>
              <a:rPr lang="fr-FR" altLang="fr-FR" dirty="0" err="1" smtClean="0">
                <a:latin typeface="Arial" charset="0"/>
              </a:rPr>
              <a:t>without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 err="1" smtClean="0">
                <a:latin typeface="Arial" charset="0"/>
              </a:rPr>
              <a:t>other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 err="1" smtClean="0">
                <a:latin typeface="Arial" charset="0"/>
              </a:rPr>
              <a:t>disabilities</a:t>
            </a:r>
            <a:r>
              <a:rPr lang="fr-FR" altLang="fr-FR" dirty="0" smtClean="0">
                <a:latin typeface="Arial" charset="0"/>
              </a:rPr>
              <a:t>)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1560" y="1462604"/>
            <a:ext cx="82704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>
                <a:latin typeface="Arial" charset="0"/>
              </a:rPr>
              <a:t>= </a:t>
            </a:r>
            <a:r>
              <a:rPr lang="fr-FR" altLang="fr-FR" dirty="0" err="1" smtClean="0">
                <a:latin typeface="Arial" charset="0"/>
              </a:rPr>
              <a:t>blind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i="1" dirty="0" err="1" smtClean="0">
                <a:latin typeface="Arial" charset="0"/>
              </a:rPr>
              <a:t>children</a:t>
            </a:r>
            <a:endParaRPr lang="fr-FR" altLang="fr-FR" i="1" dirty="0"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2800" y="2411596"/>
            <a:ext cx="82292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>
                <a:latin typeface="Arial" charset="0"/>
              </a:rPr>
              <a:t>= </a:t>
            </a:r>
            <a:r>
              <a:rPr lang="fr-FR" altLang="fr-FR" dirty="0" err="1" smtClean="0">
                <a:latin typeface="Arial" charset="0"/>
              </a:rPr>
              <a:t>partially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 err="1" smtClean="0">
                <a:latin typeface="Arial" charset="0"/>
              </a:rPr>
              <a:t>sighted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i="1" dirty="0" err="1" smtClean="0">
                <a:latin typeface="Arial" charset="0"/>
              </a:rPr>
              <a:t>children</a:t>
            </a:r>
            <a:r>
              <a:rPr lang="fr-FR" altLang="fr-FR" dirty="0" smtClean="0">
                <a:latin typeface="Arial" charset="0"/>
              </a:rPr>
              <a:t> (</a:t>
            </a:r>
            <a:r>
              <a:rPr lang="fr-FR" altLang="fr-FR" dirty="0" err="1" smtClean="0">
                <a:latin typeface="Arial" charset="0"/>
              </a:rPr>
              <a:t>with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 err="1" smtClean="0">
                <a:latin typeface="Arial" charset="0"/>
              </a:rPr>
              <a:t>other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 err="1" smtClean="0">
                <a:latin typeface="Arial" charset="0"/>
              </a:rPr>
              <a:t>disabilities</a:t>
            </a:r>
            <a:r>
              <a:rPr lang="fr-FR" altLang="fr-FR" dirty="0" smtClean="0">
                <a:latin typeface="Arial" charset="0"/>
              </a:rPr>
              <a:t>, p. ex. </a:t>
            </a:r>
            <a:r>
              <a:rPr lang="fr-FR" altLang="fr-FR" dirty="0" err="1" smtClean="0">
                <a:latin typeface="Arial" charset="0"/>
              </a:rPr>
              <a:t>prematurity</a:t>
            </a:r>
            <a:r>
              <a:rPr lang="fr-FR" altLang="fr-FR" dirty="0" smtClean="0">
                <a:latin typeface="Arial" charset="0"/>
              </a:rPr>
              <a:t>)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51912" y="2853804"/>
            <a:ext cx="82301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>
                <a:latin typeface="Arial" charset="0"/>
              </a:rPr>
              <a:t>+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 err="1" smtClean="0">
                <a:latin typeface="Arial" charset="0"/>
              </a:rPr>
              <a:t>partially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 err="1" smtClean="0">
                <a:latin typeface="Arial" charset="0"/>
              </a:rPr>
              <a:t>sighted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i="1" dirty="0">
                <a:latin typeface="Arial" charset="0"/>
              </a:rPr>
              <a:t>parents</a:t>
            </a:r>
            <a:r>
              <a:rPr lang="fr-FR" altLang="fr-FR" dirty="0">
                <a:latin typeface="Arial" charset="0"/>
              </a:rPr>
              <a:t>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62960" y="3347700"/>
            <a:ext cx="82190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>
                <a:latin typeface="Arial" charset="0"/>
              </a:rPr>
              <a:t>+ </a:t>
            </a:r>
            <a:r>
              <a:rPr lang="fr-FR" altLang="fr-FR" dirty="0" err="1" smtClean="0">
                <a:latin typeface="Arial" charset="0"/>
              </a:rPr>
              <a:t>blind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i="1" dirty="0" smtClean="0">
                <a:latin typeface="Arial" charset="0"/>
              </a:rPr>
              <a:t>parents</a:t>
            </a:r>
            <a:r>
              <a:rPr lang="fr-FR" altLang="fr-FR" dirty="0" smtClean="0">
                <a:latin typeface="Arial" charset="0"/>
              </a:rPr>
              <a:t> 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4820959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dirty="0" err="1">
                <a:latin typeface="Arial" charset="0"/>
              </a:rPr>
              <a:t>We</a:t>
            </a:r>
            <a:r>
              <a:rPr lang="fr-FR" altLang="fr-FR" dirty="0">
                <a:latin typeface="Arial" charset="0"/>
              </a:rPr>
              <a:t> do </a:t>
            </a:r>
            <a:r>
              <a:rPr lang="fr-FR" altLang="fr-FR" dirty="0" err="1">
                <a:latin typeface="Arial" charset="0"/>
              </a:rPr>
              <a:t>TiB</a:t>
            </a:r>
            <a:r>
              <a:rPr lang="fr-FR" altLang="fr-FR" dirty="0">
                <a:latin typeface="Arial" charset="0"/>
              </a:rPr>
              <a:t> for </a:t>
            </a:r>
            <a:r>
              <a:rPr lang="fr-FR" altLang="fr-FR" b="1" dirty="0">
                <a:solidFill>
                  <a:srgbClr val="FF3300"/>
                </a:solidFill>
                <a:latin typeface="Arial" charset="0"/>
              </a:rPr>
              <a:t>all</a:t>
            </a:r>
            <a:r>
              <a:rPr lang="fr-FR" altLang="fr-FR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children</a:t>
            </a:r>
            <a:endParaRPr lang="fr-FR" altLang="fr-FR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dirty="0" smtClean="0">
                <a:latin typeface="Arial" charset="0"/>
              </a:rPr>
              <a:t>AND / BUT</a:t>
            </a:r>
            <a:endParaRPr lang="fr-FR" altLang="fr-FR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b="1" dirty="0">
                <a:solidFill>
                  <a:srgbClr val="FF3300"/>
                </a:solidFill>
                <a:latin typeface="Arial" charset="0"/>
              </a:rPr>
              <a:t>all</a:t>
            </a:r>
            <a:r>
              <a:rPr lang="fr-FR" altLang="fr-FR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our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TiB</a:t>
            </a:r>
            <a:r>
              <a:rPr lang="fr-FR" altLang="fr-FR" dirty="0">
                <a:latin typeface="Arial" charset="0"/>
              </a:rPr>
              <a:t> are accessible to </a:t>
            </a:r>
            <a:r>
              <a:rPr lang="fr-FR" altLang="fr-FR" dirty="0" err="1" smtClean="0">
                <a:latin typeface="Arial" charset="0"/>
              </a:rPr>
              <a:t>visually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dirty="0" err="1" smtClean="0">
                <a:latin typeface="Arial" charset="0"/>
              </a:rPr>
              <a:t>impaired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04160" y="1412776"/>
            <a:ext cx="0" cy="295232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90736" y="1551312"/>
            <a:ext cx="30480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251520" y="1988840"/>
            <a:ext cx="30480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243136" y="2973328"/>
            <a:ext cx="30480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107504" y="2489592"/>
            <a:ext cx="30480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107504" y="3444726"/>
            <a:ext cx="30480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251520" y="3913626"/>
            <a:ext cx="30480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61796" y="3779748"/>
            <a:ext cx="82190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dirty="0" smtClean="0">
                <a:latin typeface="Arial" charset="0"/>
              </a:rPr>
              <a:t>+ </a:t>
            </a:r>
            <a:r>
              <a:rPr lang="fr-FR" altLang="fr-FR" dirty="0" err="1" smtClean="0">
                <a:latin typeface="Arial" charset="0"/>
              </a:rPr>
              <a:t>sighted</a:t>
            </a:r>
            <a:r>
              <a:rPr lang="fr-FR" altLang="fr-FR" dirty="0" smtClean="0">
                <a:latin typeface="Arial" charset="0"/>
              </a:rPr>
              <a:t> </a:t>
            </a:r>
            <a:r>
              <a:rPr lang="fr-FR" altLang="fr-FR" i="1" dirty="0" smtClean="0">
                <a:latin typeface="Arial" charset="0"/>
              </a:rPr>
              <a:t>parents</a:t>
            </a:r>
            <a:r>
              <a:rPr lang="fr-FR" altLang="fr-FR" dirty="0" smtClean="0">
                <a:latin typeface="Arial" charset="0"/>
              </a:rPr>
              <a:t> </a:t>
            </a:r>
            <a:endParaRPr lang="fr-FR" altLang="fr-F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3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3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15007"/>
            <a:ext cx="9144000" cy="46166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Our </a:t>
            </a:r>
            <a:r>
              <a:rPr lang="fr-FR" sz="2400" b="1" dirty="0" err="1" smtClean="0"/>
              <a:t>missionS</a:t>
            </a:r>
            <a:r>
              <a:rPr lang="fr-FR" sz="2400" b="1" dirty="0" smtClean="0"/>
              <a:t> (</a:t>
            </a:r>
            <a:r>
              <a:rPr lang="fr-FR" sz="2400" b="1" dirty="0" err="1" smtClean="0"/>
              <a:t>since</a:t>
            </a:r>
            <a:r>
              <a:rPr lang="fr-FR" sz="2400" b="1" dirty="0" smtClean="0"/>
              <a:t> 1994)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39840" y="1052736"/>
            <a:ext cx="643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b="1" dirty="0" smtClean="0"/>
              <a:t>To </a:t>
            </a:r>
            <a:r>
              <a:rPr lang="fr-FR" b="1" dirty="0" err="1" smtClean="0"/>
              <a:t>give</a:t>
            </a:r>
            <a:r>
              <a:rPr lang="fr-FR" b="1" dirty="0" smtClean="0"/>
              <a:t> </a:t>
            </a:r>
            <a:r>
              <a:rPr lang="fr-FR" b="1" dirty="0" err="1" smtClean="0"/>
              <a:t>reading</a:t>
            </a:r>
            <a:r>
              <a:rPr lang="fr-FR" b="1" dirty="0" smtClean="0"/>
              <a:t> </a:t>
            </a:r>
            <a:r>
              <a:rPr lang="fr-FR" b="1" dirty="0" err="1" smtClean="0"/>
              <a:t>access</a:t>
            </a:r>
            <a:r>
              <a:rPr lang="fr-FR" b="1" dirty="0" smtClean="0"/>
              <a:t> to </a:t>
            </a:r>
            <a:r>
              <a:rPr lang="fr-FR" b="1" i="1" dirty="0" err="1" smtClean="0"/>
              <a:t>partially</a:t>
            </a:r>
            <a:r>
              <a:rPr lang="fr-FR" b="1" i="1" dirty="0" smtClean="0"/>
              <a:t> </a:t>
            </a:r>
            <a:r>
              <a:rPr lang="fr-FR" b="1" i="1" dirty="0" err="1" smtClean="0"/>
              <a:t>sighted</a:t>
            </a:r>
            <a:r>
              <a:rPr lang="fr-FR" b="1" i="1" dirty="0" smtClean="0"/>
              <a:t> </a:t>
            </a:r>
            <a:r>
              <a:rPr lang="fr-FR" b="1" dirty="0" smtClean="0"/>
              <a:t>and </a:t>
            </a:r>
            <a:r>
              <a:rPr lang="fr-FR" b="1" i="1" dirty="0" err="1" smtClean="0"/>
              <a:t>blind</a:t>
            </a:r>
            <a:r>
              <a:rPr lang="fr-FR" b="1" dirty="0" smtClean="0"/>
              <a:t> </a:t>
            </a:r>
            <a:r>
              <a:rPr lang="fr-FR" b="1" dirty="0" err="1" smtClean="0"/>
              <a:t>children</a:t>
            </a:r>
            <a:r>
              <a:rPr lang="fr-FR" dirty="0" smtClean="0"/>
              <a:t> </a:t>
            </a:r>
            <a:endParaRPr lang="fr-FR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1074088" y="14847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1-before </a:t>
            </a:r>
            <a:r>
              <a:rPr lang="fr-FR" dirty="0" err="1" smtClean="0"/>
              <a:t>learning</a:t>
            </a:r>
            <a:r>
              <a:rPr lang="fr-FR" dirty="0" smtClean="0"/>
              <a:t> to </a:t>
            </a:r>
            <a:r>
              <a:rPr lang="fr-FR" dirty="0" err="1" smtClean="0"/>
              <a:t>read</a:t>
            </a:r>
            <a:endParaRPr lang="fr-FR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1074976" y="1907540"/>
            <a:ext cx="251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2-when </a:t>
            </a:r>
            <a:r>
              <a:rPr lang="fr-FR" dirty="0" err="1" smtClean="0"/>
              <a:t>learning</a:t>
            </a:r>
            <a:r>
              <a:rPr lang="fr-FR" dirty="0" smtClean="0"/>
              <a:t> to </a:t>
            </a:r>
            <a:r>
              <a:rPr lang="fr-FR" dirty="0" err="1" smtClean="0"/>
              <a:t>read</a:t>
            </a:r>
            <a:endParaRPr lang="fr-FR" u="sng" dirty="0"/>
          </a:p>
        </p:txBody>
      </p:sp>
      <p:sp>
        <p:nvSpPr>
          <p:cNvPr id="8" name="Rectangle 7"/>
          <p:cNvSpPr/>
          <p:nvPr/>
        </p:nvSpPr>
        <p:spPr>
          <a:xfrm>
            <a:off x="3419046" y="1488252"/>
            <a:ext cx="1731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(= </a:t>
            </a:r>
            <a:r>
              <a:rPr lang="fr-FR" dirty="0" err="1"/>
              <a:t>E</a:t>
            </a:r>
            <a:r>
              <a:rPr lang="fr-FR" dirty="0" err="1" smtClean="0"/>
              <a:t>arly</a:t>
            </a:r>
            <a:r>
              <a:rPr lang="fr-FR" dirty="0" smtClean="0"/>
              <a:t> </a:t>
            </a:r>
            <a:r>
              <a:rPr lang="fr-FR" dirty="0" err="1"/>
              <a:t>L</a:t>
            </a:r>
            <a:r>
              <a:rPr lang="fr-FR" dirty="0" err="1" smtClean="0"/>
              <a:t>iteracy</a:t>
            </a:r>
            <a:r>
              <a:rPr lang="fr-FR" dirty="0" smtClean="0"/>
              <a:t>)</a:t>
            </a:r>
            <a:endParaRPr lang="fr-FR" u="sng" dirty="0"/>
          </a:p>
        </p:txBody>
      </p:sp>
      <p:sp>
        <p:nvSpPr>
          <p:cNvPr id="9" name="Rectangle 8"/>
          <p:cNvSpPr/>
          <p:nvPr/>
        </p:nvSpPr>
        <p:spPr>
          <a:xfrm>
            <a:off x="3426244" y="1911008"/>
            <a:ext cx="1934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(= 1</a:t>
            </a:r>
            <a:r>
              <a:rPr lang="fr-FR" baseline="30000" dirty="0" smtClean="0"/>
              <a:t>rst</a:t>
            </a:r>
            <a:r>
              <a:rPr lang="fr-FR" dirty="0" smtClean="0"/>
              <a:t> &amp; 2</a:t>
            </a:r>
            <a:r>
              <a:rPr lang="fr-FR" baseline="30000" dirty="0" smtClean="0"/>
              <a:t>nd</a:t>
            </a:r>
            <a:r>
              <a:rPr lang="fr-FR" dirty="0" smtClean="0"/>
              <a:t> Grade)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01072" y="3426574"/>
            <a:ext cx="8321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b="1" dirty="0" smtClean="0">
                <a:sym typeface="Wingdings" panose="05000000000000000000" pitchFamily="2" charset="2"/>
              </a:rPr>
              <a:t>To </a:t>
            </a:r>
            <a:r>
              <a:rPr lang="fr-FR" b="1" dirty="0" err="1" smtClean="0">
                <a:sym typeface="Wingdings" panose="05000000000000000000" pitchFamily="2" charset="2"/>
              </a:rPr>
              <a:t>produce</a:t>
            </a:r>
            <a:r>
              <a:rPr lang="fr-FR" b="1" dirty="0" smtClean="0">
                <a:sym typeface="Wingdings" panose="05000000000000000000" pitchFamily="2" charset="2"/>
              </a:rPr>
              <a:t> in </a:t>
            </a:r>
            <a:r>
              <a:rPr lang="fr-FR" b="1" dirty="0" err="1" smtClean="0">
                <a:sym typeface="Wingdings" panose="05000000000000000000" pitchFamily="2" charset="2"/>
              </a:rPr>
              <a:t>solidarity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economy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(to not exploit </a:t>
            </a:r>
            <a:r>
              <a:rPr lang="fr-FR" dirty="0" err="1" smtClean="0">
                <a:sym typeface="Wingdings" panose="05000000000000000000" pitchFamily="2" charset="2"/>
              </a:rPr>
              <a:t>anyone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42600" y="5075892"/>
            <a:ext cx="8321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b="1" dirty="0" smtClean="0">
                <a:sym typeface="Wingdings" panose="05000000000000000000" pitchFamily="2" charset="2"/>
              </a:rPr>
              <a:t>To help </a:t>
            </a:r>
            <a:r>
              <a:rPr lang="fr-FR" b="1" dirty="0" err="1" smtClean="0">
                <a:sym typeface="Wingdings" panose="05000000000000000000" pitchFamily="2" charset="2"/>
              </a:rPr>
              <a:t>other</a:t>
            </a:r>
            <a:r>
              <a:rPr lang="fr-FR" b="1" dirty="0" smtClean="0">
                <a:sym typeface="Wingdings" panose="05000000000000000000" pitchFamily="2" charset="2"/>
              </a:rPr>
              <a:t> countries</a:t>
            </a:r>
            <a:r>
              <a:rPr lang="fr-FR" dirty="0" smtClean="0">
                <a:sym typeface="Wingdings" panose="05000000000000000000" pitchFamily="2" charset="2"/>
              </a:rPr>
              <a:t> (as </a:t>
            </a:r>
            <a:r>
              <a:rPr lang="fr-FR" dirty="0" err="1" smtClean="0">
                <a:sym typeface="Wingdings" panose="05000000000000000000" pitchFamily="2" charset="2"/>
              </a:rPr>
              <a:t>much</a:t>
            </a:r>
            <a:r>
              <a:rPr lang="fr-FR" dirty="0" smtClean="0">
                <a:sym typeface="Wingdings" panose="05000000000000000000" pitchFamily="2" charset="2"/>
              </a:rPr>
              <a:t> as possible)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20832" y="4283804"/>
            <a:ext cx="8321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b="1" dirty="0" smtClean="0">
                <a:sym typeface="Wingdings" panose="05000000000000000000" pitchFamily="2" charset="2"/>
              </a:rPr>
              <a:t>To </a:t>
            </a:r>
            <a:r>
              <a:rPr lang="fr-FR" b="1" dirty="0" err="1" smtClean="0">
                <a:sym typeface="Wingdings" panose="05000000000000000000" pitchFamily="2" charset="2"/>
              </a:rPr>
              <a:t>cooperate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with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other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oragnizations</a:t>
            </a:r>
            <a:r>
              <a:rPr lang="fr-FR" b="1" dirty="0" smtClean="0">
                <a:sym typeface="Wingdings" panose="05000000000000000000" pitchFamily="2" charset="2"/>
              </a:rPr>
              <a:t> and countries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70032" y="2627620"/>
            <a:ext cx="643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b="1" dirty="0" smtClean="0"/>
              <a:t>To </a:t>
            </a:r>
            <a:r>
              <a:rPr lang="fr-FR" b="1" dirty="0" err="1" smtClean="0"/>
              <a:t>give</a:t>
            </a:r>
            <a:r>
              <a:rPr lang="fr-FR" b="1" dirty="0" smtClean="0"/>
              <a:t> </a:t>
            </a:r>
            <a:r>
              <a:rPr lang="fr-FR" b="1" dirty="0" err="1" smtClean="0"/>
              <a:t>useful</a:t>
            </a:r>
            <a:r>
              <a:rPr lang="fr-FR" b="1" dirty="0" smtClean="0"/>
              <a:t> information to parents and </a:t>
            </a:r>
            <a:r>
              <a:rPr lang="fr-FR" b="1" dirty="0" err="1" smtClean="0"/>
              <a:t>professional</a:t>
            </a:r>
            <a:endParaRPr lang="fr-FR" u="sng" dirty="0"/>
          </a:p>
        </p:txBody>
      </p:sp>
      <p:sp>
        <p:nvSpPr>
          <p:cNvPr id="15" name="Rectangle 14"/>
          <p:cNvSpPr/>
          <p:nvPr/>
        </p:nvSpPr>
        <p:spPr>
          <a:xfrm>
            <a:off x="642040" y="5867980"/>
            <a:ext cx="8321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b="1" dirty="0" smtClean="0">
                <a:sym typeface="Wingdings" panose="05000000000000000000" pitchFamily="2" charset="2"/>
              </a:rPr>
              <a:t>To engage </a:t>
            </a:r>
            <a:r>
              <a:rPr lang="fr-FR" b="1" dirty="0" err="1" smtClean="0">
                <a:sym typeface="Wingdings" panose="05000000000000000000" pitchFamily="2" charset="2"/>
              </a:rPr>
              <a:t>research</a:t>
            </a:r>
            <a:r>
              <a:rPr lang="fr-FR" b="1" dirty="0" smtClean="0">
                <a:sym typeface="Wingdings" panose="05000000000000000000" pitchFamily="2" charset="2"/>
              </a:rPr>
              <a:t> about tactile </a:t>
            </a:r>
            <a:r>
              <a:rPr lang="fr-FR" b="1" dirty="0" err="1" smtClean="0">
                <a:sym typeface="Wingdings" panose="05000000000000000000" pitchFamily="2" charset="2"/>
              </a:rPr>
              <a:t>pictures</a:t>
            </a:r>
            <a:r>
              <a:rPr lang="fr-FR" b="1" dirty="0" smtClean="0">
                <a:sym typeface="Wingdings" panose="05000000000000000000" pitchFamily="2" charset="2"/>
              </a:rPr>
              <a:t> and perception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304800" y="1052736"/>
            <a:ext cx="0" cy="5184576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76136" y="1147728"/>
            <a:ext cx="33528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241360" y="2716664"/>
            <a:ext cx="33528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77024" y="3549392"/>
            <a:ext cx="33528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229424" y="4341480"/>
            <a:ext cx="33528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87184" y="5175096"/>
            <a:ext cx="33528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229424" y="5925656"/>
            <a:ext cx="33528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44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15007"/>
            <a:ext cx="9144000" cy="46166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Our </a:t>
            </a:r>
            <a:r>
              <a:rPr lang="fr-FR" sz="2400" b="1" dirty="0" err="1" smtClean="0"/>
              <a:t>actionS</a:t>
            </a:r>
            <a:endParaRPr lang="fr-FR" sz="2400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112043"/>
            <a:ext cx="746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dirty="0" smtClean="0"/>
              <a:t>-</a:t>
            </a:r>
            <a:r>
              <a:rPr lang="fr-FR" altLang="fr-FR" sz="2000" b="1" dirty="0" err="1" smtClean="0"/>
              <a:t>Creation</a:t>
            </a:r>
            <a:r>
              <a:rPr lang="fr-FR" altLang="fr-FR" sz="2000" b="1" dirty="0"/>
              <a:t>, adaptation, production of </a:t>
            </a:r>
            <a:r>
              <a:rPr lang="fr-FR" altLang="fr-FR" sz="2000" b="1" dirty="0" err="1"/>
              <a:t>TiB</a:t>
            </a:r>
            <a:endParaRPr lang="fr-FR" altLang="fr-FR" sz="20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1797843"/>
            <a:ext cx="746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dirty="0" smtClean="0"/>
              <a:t>-Book </a:t>
            </a:r>
            <a:r>
              <a:rPr lang="fr-FR" altLang="fr-FR" sz="2000" b="1" dirty="0" err="1" smtClean="0"/>
              <a:t>fairs</a:t>
            </a:r>
            <a:r>
              <a:rPr lang="fr-FR" altLang="fr-FR" sz="2000" b="1" dirty="0" smtClean="0"/>
              <a:t> for </a:t>
            </a:r>
            <a:r>
              <a:rPr lang="fr-FR" altLang="fr-FR" sz="2000" b="1" dirty="0" err="1" smtClean="0"/>
              <a:t>youth</a:t>
            </a:r>
            <a:r>
              <a:rPr lang="fr-FR" altLang="fr-FR" sz="2000" b="1" dirty="0" smtClean="0"/>
              <a:t> </a:t>
            </a:r>
            <a:r>
              <a:rPr lang="fr-FR" altLang="fr-FR" sz="2000" b="1" dirty="0" err="1" smtClean="0"/>
              <a:t>literacy</a:t>
            </a:r>
            <a:endParaRPr lang="fr-FR" altLang="fr-FR" sz="20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5800" y="2483643"/>
            <a:ext cx="746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dirty="0" smtClean="0"/>
              <a:t>-Workshops </a:t>
            </a:r>
            <a:r>
              <a:rPr lang="fr-FR" altLang="fr-FR" sz="2000" b="1" dirty="0"/>
              <a:t>for </a:t>
            </a:r>
            <a:r>
              <a:rPr lang="fr-FR" altLang="fr-FR" sz="2000" b="1" dirty="0" err="1"/>
              <a:t>children</a:t>
            </a:r>
            <a:endParaRPr lang="fr-FR" altLang="fr-FR" sz="20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5800" y="3855243"/>
            <a:ext cx="746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dirty="0" smtClean="0"/>
              <a:t>-</a:t>
            </a:r>
            <a:r>
              <a:rPr lang="fr-FR" altLang="fr-FR" sz="2000" b="1" dirty="0" err="1" smtClean="0"/>
              <a:t>Research</a:t>
            </a:r>
            <a:endParaRPr lang="fr-FR" altLang="fr-FR" sz="2000" b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85800" y="3169443"/>
            <a:ext cx="746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dirty="0" smtClean="0"/>
              <a:t>-</a:t>
            </a:r>
            <a:r>
              <a:rPr lang="fr-FR" altLang="fr-FR" sz="2000" b="1" dirty="0" err="1" smtClean="0"/>
              <a:t>Conferences</a:t>
            </a:r>
            <a:endParaRPr lang="fr-FR" altLang="fr-FR" sz="2000" b="1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5800" y="4495800"/>
            <a:ext cx="746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1" dirty="0" smtClean="0"/>
              <a:t>-International </a:t>
            </a:r>
            <a:r>
              <a:rPr lang="fr-FR" altLang="fr-FR" sz="2000" b="1" dirty="0" err="1"/>
              <a:t>projects</a:t>
            </a:r>
            <a:r>
              <a:rPr lang="fr-FR" altLang="fr-FR" sz="2000" b="1" dirty="0"/>
              <a:t>: </a:t>
            </a:r>
            <a:r>
              <a:rPr lang="fr-FR" altLang="fr-FR" sz="2000" b="1" dirty="0" err="1" smtClean="0"/>
              <a:t>Typhlo</a:t>
            </a:r>
            <a:r>
              <a:rPr lang="fr-FR" altLang="fr-FR" sz="2000" b="1" dirty="0" smtClean="0"/>
              <a:t> </a:t>
            </a:r>
            <a:r>
              <a:rPr lang="fr-FR" altLang="fr-FR" sz="2000" b="1" dirty="0"/>
              <a:t>&amp; </a:t>
            </a:r>
            <a:r>
              <a:rPr lang="fr-FR" altLang="fr-FR" sz="2000" b="1" dirty="0" err="1"/>
              <a:t>Tactus</a:t>
            </a:r>
            <a:r>
              <a:rPr lang="fr-FR" altLang="fr-FR" sz="2000" b="1" dirty="0"/>
              <a:t> ; </a:t>
            </a:r>
            <a:r>
              <a:rPr lang="fr-FR" altLang="fr-FR" sz="2000" b="1" dirty="0" err="1"/>
              <a:t>BiTiB</a:t>
            </a:r>
            <a:endParaRPr lang="fr-FR" alt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304800" y="1112043"/>
            <a:ext cx="0" cy="5125269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204272" y="1239168"/>
            <a:ext cx="33528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07504" y="1893208"/>
            <a:ext cx="33528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51520" y="2613288"/>
            <a:ext cx="33528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07504" y="3291840"/>
            <a:ext cx="33528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275392" y="3963536"/>
            <a:ext cx="33528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108881" y="5694606"/>
            <a:ext cx="718703" cy="326682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808385" y="5611012"/>
            <a:ext cx="80840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dirty="0" smtClean="0">
                <a:solidFill>
                  <a:srgbClr val="FF0000"/>
                </a:solidFill>
              </a:rPr>
              <a:t>+ </a:t>
            </a:r>
            <a:r>
              <a:rPr lang="en-US" sz="2400" dirty="0">
                <a:solidFill>
                  <a:srgbClr val="FF0000"/>
                </a:solidFill>
              </a:rPr>
              <a:t>ask, claim, </a:t>
            </a:r>
            <a:r>
              <a:rPr lang="en-US" sz="2400" dirty="0" smtClean="0">
                <a:solidFill>
                  <a:srgbClr val="FF0000"/>
                </a:solidFill>
              </a:rPr>
              <a:t>demand… </a:t>
            </a:r>
            <a:r>
              <a:rPr lang="en-US" sz="2400" dirty="0">
                <a:solidFill>
                  <a:srgbClr val="FF0000"/>
                </a:solidFill>
              </a:rPr>
              <a:t>and then </a:t>
            </a:r>
            <a:r>
              <a:rPr lang="en-US" sz="2400" dirty="0" smtClean="0">
                <a:solidFill>
                  <a:srgbClr val="FF0000"/>
                </a:solidFill>
              </a:rPr>
              <a:t>cry and </a:t>
            </a:r>
            <a:r>
              <a:rPr lang="en-US" sz="2400" dirty="0">
                <a:solidFill>
                  <a:srgbClr val="FF0000"/>
                </a:solidFill>
              </a:rPr>
              <a:t>beg for financial </a:t>
            </a:r>
            <a:r>
              <a:rPr lang="en-US" sz="2400" dirty="0" smtClean="0">
                <a:solidFill>
                  <a:srgbClr val="FF0000"/>
                </a:solidFill>
              </a:rPr>
              <a:t>help…</a:t>
            </a:r>
            <a:endParaRPr lang="fr-FR" altLang="fr-FR" sz="2400" dirty="0">
              <a:solidFill>
                <a:srgbClr val="FF0000"/>
              </a:solidFill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107504" y="4590162"/>
            <a:ext cx="33528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77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-6032" y="15007"/>
            <a:ext cx="9144000" cy="46166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Why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TiB</a:t>
            </a:r>
            <a:r>
              <a:rPr lang="fr-FR" sz="2400" b="1" dirty="0" smtClean="0"/>
              <a:t>? (1/2)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81368" y="1268760"/>
            <a:ext cx="643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ym typeface="Wingdings" panose="05000000000000000000" pitchFamily="2" charset="2"/>
              </a:rPr>
              <a:t> </a:t>
            </a:r>
            <a:r>
              <a:rPr lang="fr-FR" b="1" dirty="0" smtClean="0"/>
              <a:t>Nothing </a:t>
            </a:r>
            <a:r>
              <a:rPr lang="fr-FR" b="1" dirty="0" err="1" smtClean="0"/>
              <a:t>around</a:t>
            </a:r>
            <a:r>
              <a:rPr lang="fr-FR" b="1" dirty="0" smtClean="0"/>
              <a:t> a </a:t>
            </a:r>
            <a:r>
              <a:rPr lang="fr-FR" b="1" dirty="0" err="1" smtClean="0"/>
              <a:t>visually</a:t>
            </a:r>
            <a:r>
              <a:rPr lang="fr-FR" b="1" dirty="0" smtClean="0"/>
              <a:t> </a:t>
            </a:r>
            <a:r>
              <a:rPr lang="fr-FR" b="1" dirty="0" err="1" smtClean="0"/>
              <a:t>impaired</a:t>
            </a:r>
            <a:r>
              <a:rPr lang="fr-FR" b="1" dirty="0" smtClean="0"/>
              <a:t> </a:t>
            </a:r>
            <a:r>
              <a:rPr lang="fr-FR" b="1" dirty="0" err="1" smtClean="0"/>
              <a:t>concerning</a:t>
            </a:r>
            <a:r>
              <a:rPr lang="fr-FR" b="1" dirty="0" smtClean="0"/>
              <a:t> </a:t>
            </a:r>
            <a:r>
              <a:rPr lang="fr-FR" b="1" dirty="0" err="1" smtClean="0"/>
              <a:t>early</a:t>
            </a:r>
            <a:r>
              <a:rPr lang="fr-FR" b="1" dirty="0" smtClean="0"/>
              <a:t> </a:t>
            </a:r>
            <a:r>
              <a:rPr lang="fr-FR" b="1" dirty="0" err="1" smtClean="0"/>
              <a:t>literacy</a:t>
            </a:r>
            <a:endParaRPr lang="fr-FR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1115616" y="170080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 How to </a:t>
            </a:r>
            <a:r>
              <a:rPr lang="fr-FR" dirty="0" err="1" smtClean="0">
                <a:sym typeface="Wingdings" panose="05000000000000000000" pitchFamily="2" charset="2"/>
              </a:rPr>
              <a:t>teach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reading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awareness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without</a:t>
            </a:r>
            <a:r>
              <a:rPr lang="fr-FR" dirty="0" smtClean="0">
                <a:sym typeface="Wingdings" panose="05000000000000000000" pitchFamily="2" charset="2"/>
              </a:rPr>
              <a:t> books ?</a:t>
            </a:r>
            <a:endParaRPr lang="fr-FR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1116504" y="2123564"/>
            <a:ext cx="482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How to </a:t>
            </a:r>
            <a:r>
              <a:rPr lang="fr-FR" dirty="0" err="1" smtClean="0">
                <a:sym typeface="Wingdings" panose="05000000000000000000" pitchFamily="2" charset="2"/>
              </a:rPr>
              <a:t>teach</a:t>
            </a:r>
            <a:r>
              <a:rPr lang="fr-FR" dirty="0" smtClean="0">
                <a:sym typeface="Wingdings" panose="05000000000000000000" pitchFamily="2" charset="2"/>
              </a:rPr>
              <a:t>/</a:t>
            </a:r>
            <a:r>
              <a:rPr lang="fr-FR" dirty="0" err="1" smtClean="0">
                <a:sym typeface="Wingdings" panose="05000000000000000000" pitchFamily="2" charset="2"/>
              </a:rPr>
              <a:t>learn</a:t>
            </a:r>
            <a:r>
              <a:rPr lang="fr-FR" dirty="0" smtClean="0">
                <a:sym typeface="Wingdings" panose="05000000000000000000" pitchFamily="2" charset="2"/>
              </a:rPr>
              <a:t> to </a:t>
            </a:r>
            <a:r>
              <a:rPr lang="fr-FR" dirty="0" err="1" smtClean="0">
                <a:sym typeface="Wingdings" panose="05000000000000000000" pitchFamily="2" charset="2"/>
              </a:rPr>
              <a:t>read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without</a:t>
            </a:r>
            <a:r>
              <a:rPr lang="fr-FR" dirty="0" smtClean="0">
                <a:sym typeface="Wingdings" panose="05000000000000000000" pitchFamily="2" charset="2"/>
              </a:rPr>
              <a:t> books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0992" y="3068960"/>
            <a:ext cx="8321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Books help to </a:t>
            </a:r>
            <a:r>
              <a:rPr lang="fr-FR" b="1" dirty="0" err="1" smtClean="0">
                <a:sym typeface="Wingdings" panose="05000000000000000000" pitchFamily="2" charset="2"/>
              </a:rPr>
              <a:t>share</a:t>
            </a:r>
            <a:r>
              <a:rPr lang="fr-FR" b="1" dirty="0" smtClean="0">
                <a:sym typeface="Wingdings" panose="05000000000000000000" pitchFamily="2" charset="2"/>
              </a:rPr>
              <a:t> the </a:t>
            </a:r>
            <a:r>
              <a:rPr lang="fr-FR" b="1" dirty="0" err="1" smtClean="0">
                <a:sym typeface="Wingdings" panose="05000000000000000000" pitchFamily="2" charset="2"/>
              </a:rPr>
              <a:t>same</a:t>
            </a:r>
            <a:r>
              <a:rPr lang="fr-FR" b="1" dirty="0" smtClean="0">
                <a:sym typeface="Wingdings" panose="05000000000000000000" pitchFamily="2" charset="2"/>
              </a:rPr>
              <a:t> culture </a:t>
            </a:r>
            <a:r>
              <a:rPr lang="fr-FR" dirty="0" smtClean="0">
                <a:sym typeface="Wingdings" panose="05000000000000000000" pitchFamily="2" charset="2"/>
              </a:rPr>
              <a:t>(</a:t>
            </a:r>
            <a:r>
              <a:rPr lang="fr-FR" dirty="0" err="1">
                <a:sym typeface="Wingdings" panose="05000000000000000000" pitchFamily="2" charset="2"/>
              </a:rPr>
              <a:t>l</a:t>
            </a:r>
            <a:r>
              <a:rPr lang="fr-FR" dirty="0" err="1" smtClean="0">
                <a:sym typeface="Wingdings" panose="05000000000000000000" pitchFamily="2" charset="2"/>
              </a:rPr>
              <a:t>anguage</a:t>
            </a:r>
            <a:r>
              <a:rPr lang="fr-FR" dirty="0" smtClean="0">
                <a:sym typeface="Wingdings" panose="05000000000000000000" pitchFamily="2" charset="2"/>
              </a:rPr>
              <a:t>, </a:t>
            </a:r>
            <a:r>
              <a:rPr lang="fr-FR" dirty="0" err="1">
                <a:sym typeface="Wingdings" panose="05000000000000000000" pitchFamily="2" charset="2"/>
              </a:rPr>
              <a:t>f</a:t>
            </a:r>
            <a:r>
              <a:rPr lang="fr-FR" dirty="0" err="1" smtClean="0">
                <a:sym typeface="Wingdings" panose="05000000000000000000" pitchFamily="2" charset="2"/>
              </a:rPr>
              <a:t>airy</a:t>
            </a:r>
            <a:r>
              <a:rPr lang="fr-FR" dirty="0" smtClean="0">
                <a:sym typeface="Wingdings" panose="05000000000000000000" pitchFamily="2" charset="2"/>
              </a:rPr>
              <a:t> tales…)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11560" y="4365104"/>
            <a:ext cx="8321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To </a:t>
            </a:r>
            <a:r>
              <a:rPr lang="fr-FR" b="1" dirty="0" err="1" smtClean="0">
                <a:sym typeface="Wingdings" panose="05000000000000000000" pitchFamily="2" charset="2"/>
              </a:rPr>
              <a:t>learn</a:t>
            </a:r>
            <a:r>
              <a:rPr lang="fr-FR" b="1" dirty="0" smtClean="0">
                <a:sym typeface="Wingdings" panose="05000000000000000000" pitchFamily="2" charset="2"/>
              </a:rPr>
              <a:t> to </a:t>
            </a:r>
            <a:r>
              <a:rPr lang="fr-FR" b="1" dirty="0" err="1" smtClean="0">
                <a:sym typeface="Wingdings" panose="05000000000000000000" pitchFamily="2" charset="2"/>
              </a:rPr>
              <a:t>read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is</a:t>
            </a:r>
            <a:r>
              <a:rPr lang="fr-FR" b="1" dirty="0" smtClean="0">
                <a:sym typeface="Wingdings" panose="05000000000000000000" pitchFamily="2" charset="2"/>
              </a:rPr>
              <a:t> a </a:t>
            </a:r>
            <a:r>
              <a:rPr lang="fr-FR" b="1" i="1" dirty="0" err="1" smtClean="0">
                <a:sym typeface="Wingdings" panose="05000000000000000000" pitchFamily="2" charset="2"/>
              </a:rPr>
              <a:t>Human</a:t>
            </a:r>
            <a:r>
              <a:rPr lang="fr-FR" b="1" i="1" dirty="0" smtClean="0">
                <a:sym typeface="Wingdings" panose="05000000000000000000" pitchFamily="2" charset="2"/>
              </a:rPr>
              <a:t> </a:t>
            </a:r>
            <a:r>
              <a:rPr lang="fr-FR" b="1" i="1" dirty="0" err="1" smtClean="0">
                <a:sym typeface="Wingdings" panose="05000000000000000000" pitchFamily="2" charset="2"/>
              </a:rPr>
              <a:t>Rights</a:t>
            </a:r>
            <a:endParaRPr lang="fr-FR" b="1" i="1" dirty="0"/>
          </a:p>
        </p:txBody>
      </p:sp>
      <p:sp>
        <p:nvSpPr>
          <p:cNvPr id="25" name="Rectangle 24"/>
          <p:cNvSpPr/>
          <p:nvPr/>
        </p:nvSpPr>
        <p:spPr>
          <a:xfrm>
            <a:off x="642600" y="5661248"/>
            <a:ext cx="8321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sym typeface="Wingdings" panose="05000000000000000000" pitchFamily="2" charset="2"/>
              </a:rPr>
              <a:t>Visually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impaired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children</a:t>
            </a:r>
            <a:r>
              <a:rPr lang="fr-FR" b="1" dirty="0" smtClean="0">
                <a:sym typeface="Wingdings" panose="05000000000000000000" pitchFamily="2" charset="2"/>
              </a:rPr>
              <a:t> have the SAME RIGHTS as all the </a:t>
            </a:r>
            <a:r>
              <a:rPr lang="fr-FR" b="1" dirty="0" err="1" smtClean="0">
                <a:sym typeface="Wingdings" panose="05000000000000000000" pitchFamily="2" charset="2"/>
              </a:rPr>
              <a:t>children</a:t>
            </a:r>
            <a:endParaRPr lang="fr-FR" b="1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04800" y="914400"/>
            <a:ext cx="0" cy="533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04272" y="1340768"/>
            <a:ext cx="33528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218376" y="3150260"/>
            <a:ext cx="33528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66864" y="4494788"/>
            <a:ext cx="33528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228536" y="5733256"/>
            <a:ext cx="335280" cy="167640"/>
          </a:xfrm>
          <a:prstGeom prst="ellipse">
            <a:avLst/>
          </a:prstGeom>
          <a:solidFill>
            <a:srgbClr val="3333CC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7524328" y="6617955"/>
            <a:ext cx="158417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/>
              <a:t>©Ph. </a:t>
            </a:r>
            <a:r>
              <a:rPr lang="fr-FR" sz="1000" dirty="0"/>
              <a:t>Claudet, Asahi 2018</a:t>
            </a:r>
          </a:p>
        </p:txBody>
      </p:sp>
    </p:spTree>
    <p:extLst>
      <p:ext uri="{BB962C8B-B14F-4D97-AF65-F5344CB8AC3E}">
        <p14:creationId xmlns:p14="http://schemas.microsoft.com/office/powerpoint/2010/main" val="314984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1806</Words>
  <Application>Microsoft Macintosh PowerPoint</Application>
  <PresentationFormat>On-screen Show (4:3)</PresentationFormat>
  <Paragraphs>247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Propriétaire</dc:creator>
  <cp:lastModifiedBy>Susan Dewhirst</cp:lastModifiedBy>
  <cp:revision>74</cp:revision>
  <dcterms:created xsi:type="dcterms:W3CDTF">2018-04-09T11:29:02Z</dcterms:created>
  <dcterms:modified xsi:type="dcterms:W3CDTF">2018-11-16T09:08:19Z</dcterms:modified>
</cp:coreProperties>
</file>