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Helvetica Neue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96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95182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2309e1f43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2309e1f43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2309e1f43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2309e1f43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0"/>
            <a:ext cx="3854400" cy="5143500"/>
          </a:xfrm>
          <a:prstGeom prst="rect">
            <a:avLst/>
          </a:prstGeom>
          <a:solidFill>
            <a:srgbClr val="21418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3854196" y="0"/>
            <a:ext cx="5289600" cy="51435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7192" y="2956670"/>
            <a:ext cx="3046493" cy="179576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278606" y="417910"/>
            <a:ext cx="31932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278606" y="1253729"/>
            <a:ext cx="31932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92" y="2304443"/>
            <a:ext cx="3829459" cy="375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11082" cy="83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1"/>
          <p:cNvSpPr txBox="1">
            <a:spLocks noGrp="1"/>
          </p:cNvSpPr>
          <p:nvPr>
            <p:ph type="body" idx="1"/>
          </p:nvPr>
        </p:nvSpPr>
        <p:spPr>
          <a:xfrm>
            <a:off x="278606" y="192880"/>
            <a:ext cx="31932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1"/>
          <p:cNvSpPr/>
          <p:nvPr/>
        </p:nvSpPr>
        <p:spPr>
          <a:xfrm>
            <a:off x="0" y="829742"/>
            <a:ext cx="9144000" cy="43095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650105">
            <a:off x="2877682" y="1449534"/>
            <a:ext cx="3236497" cy="314108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1"/>
          <p:cNvSpPr/>
          <p:nvPr/>
        </p:nvSpPr>
        <p:spPr>
          <a:xfrm>
            <a:off x="4913783" y="1449258"/>
            <a:ext cx="999600" cy="999600"/>
          </a:xfrm>
          <a:prstGeom prst="ellipse">
            <a:avLst/>
          </a:prstGeom>
          <a:solidFill>
            <a:srgbClr val="5888B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8539" y="4447689"/>
            <a:ext cx="865277" cy="51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1"/>
          <p:cNvSpPr/>
          <p:nvPr/>
        </p:nvSpPr>
        <p:spPr>
          <a:xfrm>
            <a:off x="3048379" y="1476577"/>
            <a:ext cx="999600" cy="999600"/>
          </a:xfrm>
          <a:prstGeom prst="ellipse">
            <a:avLst/>
          </a:prstGeom>
          <a:solidFill>
            <a:srgbClr val="E33E2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1"/>
          <p:cNvSpPr txBox="1">
            <a:spLocks noGrp="1"/>
          </p:cNvSpPr>
          <p:nvPr>
            <p:ph type="body" idx="2"/>
          </p:nvPr>
        </p:nvSpPr>
        <p:spPr>
          <a:xfrm>
            <a:off x="707236" y="1219201"/>
            <a:ext cx="20517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body" idx="3"/>
          </p:nvPr>
        </p:nvSpPr>
        <p:spPr>
          <a:xfrm>
            <a:off x="6897302" y="2213371"/>
            <a:ext cx="12858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1"/>
          <p:cNvSpPr/>
          <p:nvPr/>
        </p:nvSpPr>
        <p:spPr>
          <a:xfrm>
            <a:off x="5512996" y="2475942"/>
            <a:ext cx="999600" cy="999600"/>
          </a:xfrm>
          <a:prstGeom prst="ellipse">
            <a:avLst/>
          </a:prstGeom>
          <a:solidFill>
            <a:srgbClr val="E33E2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1"/>
          <p:cNvSpPr/>
          <p:nvPr/>
        </p:nvSpPr>
        <p:spPr>
          <a:xfrm>
            <a:off x="5233551" y="3616631"/>
            <a:ext cx="999600" cy="999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1"/>
          <p:cNvSpPr/>
          <p:nvPr/>
        </p:nvSpPr>
        <p:spPr>
          <a:xfrm>
            <a:off x="2536334" y="2475942"/>
            <a:ext cx="999600" cy="999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1"/>
          <p:cNvSpPr/>
          <p:nvPr/>
        </p:nvSpPr>
        <p:spPr>
          <a:xfrm>
            <a:off x="2853010" y="3576137"/>
            <a:ext cx="999600" cy="999600"/>
          </a:xfrm>
          <a:prstGeom prst="ellipse">
            <a:avLst/>
          </a:prstGeom>
          <a:solidFill>
            <a:srgbClr val="5888B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1"/>
          <p:cNvSpPr/>
          <p:nvPr/>
        </p:nvSpPr>
        <p:spPr>
          <a:xfrm>
            <a:off x="3791582" y="2393810"/>
            <a:ext cx="1439700" cy="1439700"/>
          </a:xfrm>
          <a:prstGeom prst="ellipse">
            <a:avLst/>
          </a:prstGeom>
          <a:solidFill>
            <a:srgbClr val="312B7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1"/>
          <p:cNvSpPr txBox="1">
            <a:spLocks noGrp="1"/>
          </p:cNvSpPr>
          <p:nvPr>
            <p:ph type="body" idx="4"/>
          </p:nvPr>
        </p:nvSpPr>
        <p:spPr>
          <a:xfrm>
            <a:off x="345286" y="2324101"/>
            <a:ext cx="20517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1"/>
          <p:cNvSpPr txBox="1">
            <a:spLocks noGrp="1"/>
          </p:cNvSpPr>
          <p:nvPr>
            <p:ph type="body" idx="5"/>
          </p:nvPr>
        </p:nvSpPr>
        <p:spPr>
          <a:xfrm>
            <a:off x="535786" y="3448051"/>
            <a:ext cx="20517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1"/>
          <p:cNvSpPr txBox="1">
            <a:spLocks noGrp="1"/>
          </p:cNvSpPr>
          <p:nvPr>
            <p:ph type="body" idx="6"/>
          </p:nvPr>
        </p:nvSpPr>
        <p:spPr>
          <a:xfrm>
            <a:off x="6436162" y="1203722"/>
            <a:ext cx="14994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1"/>
          <p:cNvSpPr txBox="1">
            <a:spLocks noGrp="1"/>
          </p:cNvSpPr>
          <p:nvPr>
            <p:ph type="body" idx="7"/>
          </p:nvPr>
        </p:nvSpPr>
        <p:spPr>
          <a:xfrm>
            <a:off x="6554402" y="3489722"/>
            <a:ext cx="12858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11082" cy="83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2"/>
          <p:cNvSpPr txBox="1">
            <a:spLocks noGrp="1"/>
          </p:cNvSpPr>
          <p:nvPr>
            <p:ph type="body" idx="1"/>
          </p:nvPr>
        </p:nvSpPr>
        <p:spPr>
          <a:xfrm>
            <a:off x="278606" y="192880"/>
            <a:ext cx="31932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2"/>
          <p:cNvSpPr/>
          <p:nvPr/>
        </p:nvSpPr>
        <p:spPr>
          <a:xfrm>
            <a:off x="0" y="820825"/>
            <a:ext cx="9144000" cy="43095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8539" y="4447689"/>
            <a:ext cx="865277" cy="51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2"/>
          <p:cNvSpPr txBox="1">
            <a:spLocks noGrp="1"/>
          </p:cNvSpPr>
          <p:nvPr>
            <p:ph type="body" idx="2"/>
          </p:nvPr>
        </p:nvSpPr>
        <p:spPr>
          <a:xfrm>
            <a:off x="4112520" y="1298642"/>
            <a:ext cx="1232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6" name="Google Shape;12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844" y="1361075"/>
            <a:ext cx="3182480" cy="319606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2"/>
          <p:cNvSpPr txBox="1">
            <a:spLocks noGrp="1"/>
          </p:cNvSpPr>
          <p:nvPr>
            <p:ph type="body" idx="3"/>
          </p:nvPr>
        </p:nvSpPr>
        <p:spPr>
          <a:xfrm>
            <a:off x="4112520" y="2019500"/>
            <a:ext cx="44964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12"/>
          <p:cNvSpPr txBox="1">
            <a:spLocks noGrp="1"/>
          </p:cNvSpPr>
          <p:nvPr>
            <p:ph type="body" idx="4"/>
          </p:nvPr>
        </p:nvSpPr>
        <p:spPr>
          <a:xfrm>
            <a:off x="4112520" y="3177778"/>
            <a:ext cx="9357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12"/>
          <p:cNvSpPr txBox="1">
            <a:spLocks noGrp="1"/>
          </p:cNvSpPr>
          <p:nvPr>
            <p:ph type="body" idx="5"/>
          </p:nvPr>
        </p:nvSpPr>
        <p:spPr>
          <a:xfrm>
            <a:off x="6646170" y="3177778"/>
            <a:ext cx="9357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>
  <p:cSld name="1_Vertical Title and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2014538" y="3128963"/>
            <a:ext cx="7129500" cy="2014500"/>
          </a:xfrm>
          <a:prstGeom prst="rect">
            <a:avLst/>
          </a:prstGeom>
          <a:solidFill>
            <a:srgbClr val="312B7E"/>
          </a:solidFill>
          <a:ln>
            <a:noFill/>
          </a:ln>
          <a:effectLst>
            <a:outerShdw blurRad="50800" dist="50800" dir="5400000" algn="ctr" rotWithShape="0">
              <a:srgbClr val="7030A0"/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3"/>
          <p:cNvSpPr/>
          <p:nvPr/>
        </p:nvSpPr>
        <p:spPr>
          <a:xfrm>
            <a:off x="0" y="3128963"/>
            <a:ext cx="2014500" cy="2014500"/>
          </a:xfrm>
          <a:prstGeom prst="rect">
            <a:avLst/>
          </a:prstGeom>
          <a:solidFill>
            <a:srgbClr val="21418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7163" y="3636169"/>
            <a:ext cx="1699532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3"/>
          <p:cNvSpPr txBox="1">
            <a:spLocks noGrp="1"/>
          </p:cNvSpPr>
          <p:nvPr>
            <p:ph type="body" idx="1"/>
          </p:nvPr>
        </p:nvSpPr>
        <p:spPr>
          <a:xfrm>
            <a:off x="2400300" y="3596878"/>
            <a:ext cx="26481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1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4"/>
          <p:cNvSpPr txBox="1">
            <a:spLocks noGrp="1"/>
          </p:cNvSpPr>
          <p:nvPr>
            <p:ph type="body" idx="1"/>
          </p:nvPr>
        </p:nvSpPr>
        <p:spPr>
          <a:xfrm>
            <a:off x="1337857" y="2674041"/>
            <a:ext cx="64482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9" name="Google Shape;13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7114" y="4449715"/>
            <a:ext cx="842625" cy="495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11082" cy="83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278606" y="192880"/>
            <a:ext cx="31932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833886"/>
            <a:ext cx="9144000" cy="43095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8539" y="4447689"/>
            <a:ext cx="865277" cy="51004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body" idx="2"/>
          </p:nvPr>
        </p:nvSpPr>
        <p:spPr>
          <a:xfrm>
            <a:off x="628650" y="2471738"/>
            <a:ext cx="2857500" cy="17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3"/>
          </p:nvPr>
        </p:nvSpPr>
        <p:spPr>
          <a:xfrm>
            <a:off x="621506" y="2068116"/>
            <a:ext cx="31932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30" name="Google Shape;30;p4" descr="IMG_5040.JPG"/>
          <p:cNvPicPr preferRelativeResize="0"/>
          <p:nvPr/>
        </p:nvPicPr>
        <p:blipFill rotWithShape="1">
          <a:blip r:embed="rId2">
            <a:alphaModFix/>
          </a:blip>
          <a:srcRect t="-4854" b="15624"/>
          <a:stretch/>
        </p:blipFill>
        <p:spPr>
          <a:xfrm>
            <a:off x="0" y="-296013"/>
            <a:ext cx="9012936" cy="536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14184">
              <a:alpha val="73725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1356" y="3983176"/>
            <a:ext cx="2402510" cy="660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7984" y="516157"/>
            <a:ext cx="1786325" cy="1032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0"/>
            <a:ext cx="2014500" cy="2014500"/>
          </a:xfrm>
          <a:prstGeom prst="rect">
            <a:avLst/>
          </a:prstGeom>
          <a:solidFill>
            <a:srgbClr val="21418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2014538" y="0"/>
            <a:ext cx="7129500" cy="2014500"/>
          </a:xfrm>
          <a:prstGeom prst="rect">
            <a:avLst/>
          </a:prstGeom>
          <a:solidFill>
            <a:srgbClr val="5888B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0" y="2014538"/>
            <a:ext cx="9144000" cy="31290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48539" y="4447689"/>
            <a:ext cx="865277" cy="51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88" y="551787"/>
            <a:ext cx="1699532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2243332" y="493785"/>
            <a:ext cx="31932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2264955" y="2276249"/>
            <a:ext cx="31932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3"/>
          </p:nvPr>
        </p:nvSpPr>
        <p:spPr>
          <a:xfrm>
            <a:off x="2282730" y="1026670"/>
            <a:ext cx="12858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4"/>
          </p:nvPr>
        </p:nvSpPr>
        <p:spPr>
          <a:xfrm>
            <a:off x="2267281" y="2753531"/>
            <a:ext cx="31539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5"/>
          </p:nvPr>
        </p:nvSpPr>
        <p:spPr>
          <a:xfrm>
            <a:off x="898764" y="3720449"/>
            <a:ext cx="12858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6"/>
          </p:nvPr>
        </p:nvSpPr>
        <p:spPr>
          <a:xfrm>
            <a:off x="3589453" y="3723536"/>
            <a:ext cx="18690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23837" y="-1178389"/>
            <a:ext cx="9490154" cy="748190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/>
          <p:nvPr/>
        </p:nvSpPr>
        <p:spPr>
          <a:xfrm>
            <a:off x="2271713" y="2543175"/>
            <a:ext cx="2271600" cy="2589000"/>
          </a:xfrm>
          <a:prstGeom prst="rect">
            <a:avLst/>
          </a:prstGeom>
          <a:solidFill>
            <a:srgbClr val="E33E2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6847286" y="2540352"/>
            <a:ext cx="2328900" cy="2589000"/>
          </a:xfrm>
          <a:prstGeom prst="rect">
            <a:avLst/>
          </a:prstGeom>
          <a:solidFill>
            <a:srgbClr val="5888B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0" y="-42862"/>
            <a:ext cx="2271600" cy="2589000"/>
          </a:xfrm>
          <a:prstGeom prst="rect">
            <a:avLst/>
          </a:prstGeom>
          <a:solidFill>
            <a:srgbClr val="4798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2271713" y="-42862"/>
            <a:ext cx="2271600" cy="2589000"/>
          </a:xfrm>
          <a:prstGeom prst="rect">
            <a:avLst/>
          </a:prstGeom>
          <a:solidFill>
            <a:srgbClr val="21418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8888" y="805831"/>
            <a:ext cx="1699532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8236" y="-42862"/>
            <a:ext cx="49989" cy="5183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1509" y="-46437"/>
            <a:ext cx="49989" cy="5183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6143" y="-57897"/>
            <a:ext cx="49989" cy="5183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5728" y="2541283"/>
            <a:ext cx="9259500" cy="4026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6"/>
          <p:cNvSpPr>
            <a:spLocks noGrp="1"/>
          </p:cNvSpPr>
          <p:nvPr>
            <p:ph type="pic" idx="2"/>
          </p:nvPr>
        </p:nvSpPr>
        <p:spPr>
          <a:xfrm>
            <a:off x="321466" y="3011089"/>
            <a:ext cx="1607400" cy="16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>
            <a:spLocks noGrp="1"/>
          </p:cNvSpPr>
          <p:nvPr>
            <p:ph type="pic" idx="3"/>
          </p:nvPr>
        </p:nvSpPr>
        <p:spPr>
          <a:xfrm>
            <a:off x="4888698" y="3031110"/>
            <a:ext cx="1607400" cy="16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>
            <a:spLocks noGrp="1"/>
          </p:cNvSpPr>
          <p:nvPr>
            <p:ph type="pic" idx="4"/>
          </p:nvPr>
        </p:nvSpPr>
        <p:spPr>
          <a:xfrm>
            <a:off x="4897661" y="443750"/>
            <a:ext cx="1607400" cy="16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>
            <a:spLocks noGrp="1"/>
          </p:cNvSpPr>
          <p:nvPr>
            <p:ph type="pic" idx="5"/>
          </p:nvPr>
        </p:nvSpPr>
        <p:spPr>
          <a:xfrm>
            <a:off x="7201455" y="442821"/>
            <a:ext cx="1607400" cy="16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1"/>
          </p:nvPr>
        </p:nvSpPr>
        <p:spPr>
          <a:xfrm>
            <a:off x="7543798" y="3164391"/>
            <a:ext cx="9129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6"/>
          </p:nvPr>
        </p:nvSpPr>
        <p:spPr>
          <a:xfrm>
            <a:off x="7380067" y="4001565"/>
            <a:ext cx="14289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11082" cy="83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278606" y="192880"/>
            <a:ext cx="31932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0" y="833887"/>
            <a:ext cx="9144000" cy="43095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650105">
            <a:off x="2947236" y="1236833"/>
            <a:ext cx="2945822" cy="285897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7"/>
          <p:cNvSpPr/>
          <p:nvPr/>
        </p:nvSpPr>
        <p:spPr>
          <a:xfrm>
            <a:off x="5371247" y="1812458"/>
            <a:ext cx="1141500" cy="1141500"/>
          </a:xfrm>
          <a:prstGeom prst="ellipse">
            <a:avLst/>
          </a:prstGeom>
          <a:solidFill>
            <a:srgbClr val="5888B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8539" y="4447689"/>
            <a:ext cx="865277" cy="51004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7"/>
          <p:cNvSpPr/>
          <p:nvPr/>
        </p:nvSpPr>
        <p:spPr>
          <a:xfrm>
            <a:off x="2254766" y="1812458"/>
            <a:ext cx="1141500" cy="1141500"/>
          </a:xfrm>
          <a:prstGeom prst="ellipse">
            <a:avLst/>
          </a:prstGeom>
          <a:solidFill>
            <a:srgbClr val="E33E2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2"/>
          </p:nvPr>
        </p:nvSpPr>
        <p:spPr>
          <a:xfrm>
            <a:off x="3879056" y="4139714"/>
            <a:ext cx="12324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3"/>
          </p:nvPr>
        </p:nvSpPr>
        <p:spPr>
          <a:xfrm>
            <a:off x="707237" y="2453879"/>
            <a:ext cx="12858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body" idx="4"/>
          </p:nvPr>
        </p:nvSpPr>
        <p:spPr>
          <a:xfrm>
            <a:off x="6897302" y="2461022"/>
            <a:ext cx="12858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body" idx="5"/>
          </p:nvPr>
        </p:nvSpPr>
        <p:spPr>
          <a:xfrm>
            <a:off x="3907643" y="2461020"/>
            <a:ext cx="12858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6"/>
          </p:nvPr>
        </p:nvSpPr>
        <p:spPr>
          <a:xfrm>
            <a:off x="2724664" y="4521519"/>
            <a:ext cx="41310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8" descr="IMG_6071.JPG"/>
          <p:cNvPicPr preferRelativeResize="0"/>
          <p:nvPr/>
        </p:nvPicPr>
        <p:blipFill rotWithShape="1">
          <a:blip r:embed="rId2">
            <a:alphaModFix/>
          </a:blip>
          <a:srcRect t="5653" b="12048"/>
          <a:stretch/>
        </p:blipFill>
        <p:spPr>
          <a:xfrm>
            <a:off x="1" y="0"/>
            <a:ext cx="9012936" cy="506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85241" cy="514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5715518" y="585644"/>
            <a:ext cx="34290" cy="401255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8"/>
          <p:cNvSpPr txBox="1">
            <a:spLocks noGrp="1"/>
          </p:cNvSpPr>
          <p:nvPr>
            <p:ph type="body" idx="1"/>
          </p:nvPr>
        </p:nvSpPr>
        <p:spPr>
          <a:xfrm>
            <a:off x="395338" y="732763"/>
            <a:ext cx="31932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body" idx="2"/>
          </p:nvPr>
        </p:nvSpPr>
        <p:spPr>
          <a:xfrm>
            <a:off x="400817" y="1563795"/>
            <a:ext cx="31878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body" idx="3"/>
          </p:nvPr>
        </p:nvSpPr>
        <p:spPr>
          <a:xfrm>
            <a:off x="7008329" y="977705"/>
            <a:ext cx="9561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body" idx="4"/>
          </p:nvPr>
        </p:nvSpPr>
        <p:spPr>
          <a:xfrm>
            <a:off x="7020488" y="1646480"/>
            <a:ext cx="9561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8"/>
          <p:cNvSpPr txBox="1">
            <a:spLocks noGrp="1"/>
          </p:cNvSpPr>
          <p:nvPr>
            <p:ph type="body" idx="5"/>
          </p:nvPr>
        </p:nvSpPr>
        <p:spPr>
          <a:xfrm>
            <a:off x="7032647" y="2271481"/>
            <a:ext cx="9561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body" idx="6"/>
          </p:nvPr>
        </p:nvSpPr>
        <p:spPr>
          <a:xfrm>
            <a:off x="7044807" y="2940257"/>
            <a:ext cx="9561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8"/>
          <p:cNvSpPr>
            <a:spLocks noGrp="1"/>
          </p:cNvSpPr>
          <p:nvPr>
            <p:ph type="chart" idx="7"/>
          </p:nvPr>
        </p:nvSpPr>
        <p:spPr>
          <a:xfrm>
            <a:off x="395337" y="2375846"/>
            <a:ext cx="3193200" cy="22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/>
          <p:nvPr/>
        </p:nvSpPr>
        <p:spPr>
          <a:xfrm rot="10800000">
            <a:off x="-91" y="0"/>
            <a:ext cx="3903300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9"/>
          <p:cNvSpPr/>
          <p:nvPr/>
        </p:nvSpPr>
        <p:spPr>
          <a:xfrm>
            <a:off x="3854196" y="0"/>
            <a:ext cx="5289600" cy="51435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48539" y="4447689"/>
            <a:ext cx="865277" cy="51004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9"/>
          <p:cNvSpPr txBox="1">
            <a:spLocks noGrp="1"/>
          </p:cNvSpPr>
          <p:nvPr>
            <p:ph type="body" idx="1"/>
          </p:nvPr>
        </p:nvSpPr>
        <p:spPr>
          <a:xfrm>
            <a:off x="392906" y="3375422"/>
            <a:ext cx="31932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body" idx="2"/>
          </p:nvPr>
        </p:nvSpPr>
        <p:spPr>
          <a:xfrm>
            <a:off x="392906" y="4154091"/>
            <a:ext cx="31932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9"/>
          <p:cNvSpPr>
            <a:spLocks noGrp="1"/>
          </p:cNvSpPr>
          <p:nvPr>
            <p:ph type="pic" idx="3"/>
          </p:nvPr>
        </p:nvSpPr>
        <p:spPr>
          <a:xfrm>
            <a:off x="4625578" y="742950"/>
            <a:ext cx="4518300" cy="22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body" idx="4"/>
          </p:nvPr>
        </p:nvSpPr>
        <p:spPr>
          <a:xfrm>
            <a:off x="4639876" y="3464625"/>
            <a:ext cx="3918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body" idx="5"/>
          </p:nvPr>
        </p:nvSpPr>
        <p:spPr>
          <a:xfrm>
            <a:off x="4657535" y="3083209"/>
            <a:ext cx="12324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6" name="Google Shape;9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29235" y="-917114"/>
            <a:ext cx="3829459" cy="375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0"/>
          <p:cNvSpPr txBox="1">
            <a:spLocks noGrp="1"/>
          </p:cNvSpPr>
          <p:nvPr>
            <p:ph type="body" idx="1"/>
          </p:nvPr>
        </p:nvSpPr>
        <p:spPr>
          <a:xfrm>
            <a:off x="1483771" y="2484351"/>
            <a:ext cx="64482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0" name="Google Shape;10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7114" y="4449715"/>
            <a:ext cx="842625" cy="495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/>
          <p:nvPr/>
        </p:nvSpPr>
        <p:spPr>
          <a:xfrm>
            <a:off x="4328475" y="66600"/>
            <a:ext cx="4475400" cy="24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F70"/>
              </a:buClr>
              <a:buSzPts val="1800"/>
              <a:buFont typeface="Helvetica Neue"/>
              <a:buNone/>
            </a:pPr>
            <a:r>
              <a:rPr lang="en-US" sz="1800" b="1">
                <a:solidFill>
                  <a:srgbClr val="1A2F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Radio Workshop </a:t>
            </a:r>
            <a:endParaRPr sz="1800" b="1">
              <a:solidFill>
                <a:srgbClr val="1A2F7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F70"/>
              </a:buClr>
              <a:buSzPts val="1800"/>
              <a:buFont typeface="Helvetica Neue"/>
              <a:buNone/>
            </a:pPr>
            <a:r>
              <a:rPr lang="en-US" sz="1800" b="1">
                <a:solidFill>
                  <a:srgbClr val="1A2F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</a:t>
            </a:r>
            <a:endParaRPr sz="1800" b="1">
              <a:solidFill>
                <a:srgbClr val="1A2F7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F70"/>
              </a:buClr>
              <a:buSzPts val="1800"/>
              <a:buFont typeface="Helvetica Neue"/>
              <a:buNone/>
            </a:pPr>
            <a:r>
              <a:rPr lang="en-US" sz="1800" b="1">
                <a:solidFill>
                  <a:srgbClr val="1A2F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Young People </a:t>
            </a:r>
            <a:endParaRPr sz="1800" b="1">
              <a:solidFill>
                <a:srgbClr val="1A2F7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F70"/>
              </a:buClr>
              <a:buSzPts val="1800"/>
              <a:buFont typeface="Helvetica Neue"/>
              <a:buNone/>
            </a:pPr>
            <a:r>
              <a:rPr lang="en-US" sz="1800" b="1">
                <a:solidFill>
                  <a:srgbClr val="1A2F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”BRIDGES”</a:t>
            </a:r>
            <a:endParaRPr sz="1800" b="1">
              <a:solidFill>
                <a:srgbClr val="1A2F7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F70"/>
              </a:buClr>
              <a:buSzPts val="1800"/>
              <a:buFont typeface="Helvetica Neue"/>
              <a:buNone/>
            </a:pPr>
            <a:endParaRPr sz="1800" b="1">
              <a:solidFill>
                <a:srgbClr val="1A2F7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F70"/>
              </a:buClr>
              <a:buSzPts val="1800"/>
              <a:buFont typeface="Helvetica Neue"/>
              <a:buNone/>
            </a:pPr>
            <a:endParaRPr sz="1800" b="1">
              <a:solidFill>
                <a:srgbClr val="1A2F7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3225" y="1277900"/>
            <a:ext cx="3718625" cy="16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"/>
          <p:cNvSpPr txBox="1">
            <a:spLocks noGrp="1"/>
          </p:cNvSpPr>
          <p:nvPr>
            <p:ph type="body" idx="4294967295"/>
          </p:nvPr>
        </p:nvSpPr>
        <p:spPr>
          <a:xfrm>
            <a:off x="2857263" y="1737383"/>
            <a:ext cx="3429000" cy="20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Goya 54 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Col. Insurgentes Mixcoac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Ciudad de México 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5211-0492/ 9545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www.ibbymexico.org.mx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body" idx="4294967295"/>
          </p:nvPr>
        </p:nvSpPr>
        <p:spPr>
          <a:xfrm>
            <a:off x="38250" y="4232675"/>
            <a:ext cx="33720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600" b="1">
                <a:solidFill>
                  <a:srgbClr val="1A2F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Creation of literary script through the recreation of the radio broadcast: </a:t>
            </a:r>
            <a:endParaRPr sz="1600" b="1">
              <a:solidFill>
                <a:srgbClr val="1A2F7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600" b="1">
                <a:solidFill>
                  <a:srgbClr val="1A2F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"War of the Worlds", </a:t>
            </a:r>
            <a:endParaRPr sz="1600" b="1">
              <a:solidFill>
                <a:srgbClr val="1A2F7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600" b="1">
                <a:solidFill>
                  <a:srgbClr val="1A2F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by Orson Welles.</a:t>
            </a:r>
            <a:endParaRPr sz="1600" b="1">
              <a:solidFill>
                <a:srgbClr val="1A2F7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750" y="1068425"/>
            <a:ext cx="17526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7341" y="986400"/>
            <a:ext cx="3600450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6"/>
          <p:cNvSpPr txBox="1"/>
          <p:nvPr/>
        </p:nvSpPr>
        <p:spPr>
          <a:xfrm>
            <a:off x="3599750" y="3269625"/>
            <a:ext cx="4630200" cy="18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Creative writing: children write spontaneously what they think about a certain topic.</a:t>
            </a:r>
            <a:endParaRPr sz="1600" b="1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They share their reading with the team, comment on their impressions and</a:t>
            </a:r>
            <a:endParaRPr sz="1600" b="1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then, with a broader idea of ​​the topic,</a:t>
            </a:r>
            <a:endParaRPr sz="1600" b="1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generate a radio script </a:t>
            </a:r>
            <a:endParaRPr sz="1600" b="1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the next broadcast</a:t>
            </a:r>
            <a:endParaRPr sz="1600" b="1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4294967295"/>
          </p:nvPr>
        </p:nvSpPr>
        <p:spPr>
          <a:xfrm>
            <a:off x="-150" y="0"/>
            <a:ext cx="91440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</a:pPr>
            <a:r>
              <a:rPr lang="en-US" sz="2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Scriptwriting </a:t>
            </a:r>
            <a:endParaRPr sz="26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/>
        </p:nvSpPr>
        <p:spPr>
          <a:xfrm>
            <a:off x="0" y="22525"/>
            <a:ext cx="91440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</a:pPr>
            <a:r>
              <a:rPr lang="en-US" sz="2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Ingredients to develop </a:t>
            </a:r>
            <a:r>
              <a:rPr lang="en-US" sz="2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themes in each radio broadcast</a:t>
            </a:r>
            <a:endParaRPr sz="2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17"/>
          <p:cNvSpPr txBox="1">
            <a:spLocks noGrp="1"/>
          </p:cNvSpPr>
          <p:nvPr>
            <p:ph type="body" idx="2"/>
          </p:nvPr>
        </p:nvSpPr>
        <p:spPr>
          <a:xfrm>
            <a:off x="328758" y="942197"/>
            <a:ext cx="7721100" cy="3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254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002060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400" b="1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17"/>
          <p:cNvSpPr txBox="1"/>
          <p:nvPr/>
        </p:nvSpPr>
        <p:spPr>
          <a:xfrm>
            <a:off x="1598200" y="2273500"/>
            <a:ext cx="64827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9700" y="1112450"/>
            <a:ext cx="5457174" cy="30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7"/>
          <p:cNvSpPr txBox="1"/>
          <p:nvPr/>
        </p:nvSpPr>
        <p:spPr>
          <a:xfrm>
            <a:off x="574825" y="4343250"/>
            <a:ext cx="73260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Collaborative work: Each member assumes a specific function Communication: The members discuss possibilities and make agreement</a:t>
            </a:r>
            <a:endParaRPr sz="1600" b="1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1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>
            <a:spLocks noGrp="1"/>
          </p:cNvSpPr>
          <p:nvPr>
            <p:ph type="body" idx="4294967295"/>
          </p:nvPr>
        </p:nvSpPr>
        <p:spPr>
          <a:xfrm>
            <a:off x="0" y="76150"/>
            <a:ext cx="9082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marL="1397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Information research</a:t>
            </a:r>
            <a:endParaRPr sz="26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5367650" y="1399300"/>
            <a:ext cx="2477100" cy="27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1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Collaborative work: Each member assumes a specific function Communication: The members discuss possibilities and make agreement</a:t>
            </a:r>
            <a:endParaRPr sz="1600" b="1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1600" b="1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600" b="1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p18"/>
          <p:cNvSpPr/>
          <p:nvPr/>
        </p:nvSpPr>
        <p:spPr>
          <a:xfrm>
            <a:off x="4482913" y="2433251"/>
            <a:ext cx="157372" cy="29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869650"/>
            <a:ext cx="4121451" cy="412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>
            <a:spLocks noGrp="1"/>
          </p:cNvSpPr>
          <p:nvPr>
            <p:ph type="body" idx="2"/>
          </p:nvPr>
        </p:nvSpPr>
        <p:spPr>
          <a:xfrm>
            <a:off x="76625" y="940675"/>
            <a:ext cx="3336300" cy="4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254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prepared themselves by consulting some books in the library, which they recommended to listeners.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254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of the topic of interest was Homophobia. They spoke about what they know in relation to the terms gay, lesbian, homosexual, transgender, etc. </a:t>
            </a:r>
            <a:endParaRPr sz="1600" b="1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254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made reflections oriented to issues such as: respect and identity, and emphasized the need to accept differences between people.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Google Shape;182;p19"/>
          <p:cNvSpPr txBox="1">
            <a:spLocks noGrp="1"/>
          </p:cNvSpPr>
          <p:nvPr>
            <p:ph type="body" idx="1"/>
          </p:nvPr>
        </p:nvSpPr>
        <p:spPr>
          <a:xfrm>
            <a:off x="0" y="40475"/>
            <a:ext cx="90828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254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/>
              <a:t>Reading recommendations</a:t>
            </a:r>
            <a:endParaRPr sz="1600"/>
          </a:p>
        </p:txBody>
      </p:sp>
      <p:pic>
        <p:nvPicPr>
          <p:cNvPr id="183" name="Google Shape;18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8200" y="1291175"/>
            <a:ext cx="5433399" cy="30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2575" y="1756200"/>
            <a:ext cx="5918524" cy="317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0"/>
          <p:cNvSpPr txBox="1"/>
          <p:nvPr/>
        </p:nvSpPr>
        <p:spPr>
          <a:xfrm>
            <a:off x="1394700" y="808200"/>
            <a:ext cx="60126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254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process of creative writing has been developed around proposed themes by the young participants. </a:t>
            </a:r>
            <a:endParaRPr sz="1600" b="1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254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Falling in love is a subject that has prevailed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150" y="25525"/>
            <a:ext cx="91440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254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Creative Writing Process</a:t>
            </a:r>
            <a:endParaRPr sz="2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86375"/>
            <a:ext cx="4718050" cy="26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3625" y="1282250"/>
            <a:ext cx="3623401" cy="205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1"/>
          <p:cNvSpPr txBox="1"/>
          <p:nvPr/>
        </p:nvSpPr>
        <p:spPr>
          <a:xfrm>
            <a:off x="354800" y="3904550"/>
            <a:ext cx="7739100" cy="9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254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young participants create a script related to the experiences that are meaningful to them. They then  record and perform the audio edition to insert the podcast in the radio broadcasts of IBBY Mexico.</a:t>
            </a:r>
            <a:endParaRPr sz="1600" b="1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Google Shape;200;p21"/>
          <p:cNvSpPr txBox="1">
            <a:spLocks noGrp="1"/>
          </p:cNvSpPr>
          <p:nvPr>
            <p:ph type="body" idx="4294967295"/>
          </p:nvPr>
        </p:nvSpPr>
        <p:spPr>
          <a:xfrm>
            <a:off x="0" y="625"/>
            <a:ext cx="9144000" cy="7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00" tIns="38925" rIns="77900" bIns="38925" anchor="ctr" anchorCtr="0">
            <a:noAutofit/>
          </a:bodyPr>
          <a:lstStyle/>
          <a:p>
            <a:pPr marL="40901" marR="0" lvl="0" indent="-4090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Script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0650" y="1044125"/>
            <a:ext cx="4727050" cy="2794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325" y="3072350"/>
            <a:ext cx="3961725" cy="201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2"/>
          <p:cNvSpPr txBox="1"/>
          <p:nvPr/>
        </p:nvSpPr>
        <p:spPr>
          <a:xfrm>
            <a:off x="83950" y="921975"/>
            <a:ext cx="4150500" cy="20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254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selection of books has been fundamental, not only to develop topics that will be commented on a radio broadcast, but also for the creation of podcasts in which they recommend the titles they like the most.</a:t>
            </a:r>
            <a:endParaRPr sz="1600" b="1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8" name="Google Shape;208;p22"/>
          <p:cNvSpPr txBox="1">
            <a:spLocks noGrp="1"/>
          </p:cNvSpPr>
          <p:nvPr>
            <p:ph type="body" idx="4294967295"/>
          </p:nvPr>
        </p:nvSpPr>
        <p:spPr>
          <a:xfrm>
            <a:off x="0" y="625"/>
            <a:ext cx="9144000" cy="7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00" tIns="38925" rIns="77900" bIns="38925" anchor="ctr" anchorCtr="0">
            <a:noAutofit/>
          </a:bodyPr>
          <a:lstStyle/>
          <a:p>
            <a:pPr marL="40901" marR="0" lvl="0" indent="-4090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Books selection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 txBox="1"/>
          <p:nvPr/>
        </p:nvSpPr>
        <p:spPr>
          <a:xfrm>
            <a:off x="5785275" y="1328075"/>
            <a:ext cx="2933700" cy="30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254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youngsters have access to web 2.0., where they have found other reading alternatives that are also significant to them. </a:t>
            </a:r>
            <a:endParaRPr sz="1600" b="1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254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254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generate podcasts of book reviews that will be heard by other children and young people.</a:t>
            </a:r>
            <a:endParaRPr sz="1600" b="1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650" y="1314775"/>
            <a:ext cx="5449350" cy="308072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3"/>
          <p:cNvSpPr txBox="1">
            <a:spLocks noGrp="1"/>
          </p:cNvSpPr>
          <p:nvPr>
            <p:ph type="body" idx="4294967295"/>
          </p:nvPr>
        </p:nvSpPr>
        <p:spPr>
          <a:xfrm>
            <a:off x="0" y="625"/>
            <a:ext cx="9144000" cy="7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00" tIns="38925" rIns="77900" bIns="38925" anchor="ctr" anchorCtr="0">
            <a:noAutofit/>
          </a:bodyPr>
          <a:lstStyle/>
          <a:p>
            <a:pPr marL="40901" marR="0" lvl="0" indent="-4090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 reading supports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2F2F26"/>
      </a:dk2>
      <a:lt2>
        <a:srgbClr val="F0F0F0"/>
      </a:lt2>
      <a:accent1>
        <a:srgbClr val="749805"/>
      </a:accent1>
      <a:accent2>
        <a:srgbClr val="2DA059"/>
      </a:accent2>
      <a:accent3>
        <a:srgbClr val="6E9EC2"/>
      </a:accent3>
      <a:accent4>
        <a:srgbClr val="2046A5"/>
      </a:accent4>
      <a:accent5>
        <a:srgbClr val="DE2431"/>
      </a:accent5>
      <a:accent6>
        <a:srgbClr val="4774A7"/>
      </a:accent6>
      <a:hlink>
        <a:srgbClr val="5039C6"/>
      </a:hlink>
      <a:folHlink>
        <a:srgbClr val="1285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Presentación en pantalla (16:9)</PresentationFormat>
  <Paragraphs>49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Helvetica Neue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</dc:creator>
  <cp:lastModifiedBy>Jorge</cp:lastModifiedBy>
  <cp:revision>1</cp:revision>
  <dcterms:modified xsi:type="dcterms:W3CDTF">2019-03-15T13:00:40Z</dcterms:modified>
</cp:coreProperties>
</file>